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4"/>
  </p:notes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04F93F-849A-43C5-8BEF-F64289A7D54A}" type="datetimeFigureOut">
              <a:rPr lang="en-US" smtClean="0"/>
              <a:t>5/31/2025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D7C49C-E0CD-49E4-A603-B3D604532457}" type="slidenum">
              <a:rPr lang="en-US" smtClean="0"/>
              <a:t>‹#›</a:t>
            </a:fld>
            <a:endParaRPr lang="en-US"/>
          </a:p>
        </p:txBody>
      </p:sp>
    </p:spTree>
    <p:extLst>
      <p:ext uri="{BB962C8B-B14F-4D97-AF65-F5344CB8AC3E}">
        <p14:creationId xmlns:p14="http://schemas.microsoft.com/office/powerpoint/2010/main" val="2877217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7C49C-E0CD-49E4-A603-B3D604532457}" type="slidenum">
              <a:rPr lang="en-US" smtClean="0"/>
              <a:t>6</a:t>
            </a:fld>
            <a:endParaRPr lang="en-US"/>
          </a:p>
        </p:txBody>
      </p:sp>
    </p:spTree>
    <p:extLst>
      <p:ext uri="{BB962C8B-B14F-4D97-AF65-F5344CB8AC3E}">
        <p14:creationId xmlns:p14="http://schemas.microsoft.com/office/powerpoint/2010/main" val="83780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D7C49C-E0CD-49E4-A603-B3D604532457}" type="slidenum">
              <a:rPr lang="en-US" smtClean="0"/>
              <a:t>7</a:t>
            </a:fld>
            <a:endParaRPr lang="en-US"/>
          </a:p>
        </p:txBody>
      </p:sp>
    </p:spTree>
    <p:extLst>
      <p:ext uri="{BB962C8B-B14F-4D97-AF65-F5344CB8AC3E}">
        <p14:creationId xmlns:p14="http://schemas.microsoft.com/office/powerpoint/2010/main" val="1040731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2136FF-DBB9-42D7-AD91-C54A5E96BC59}"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650973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136FF-DBB9-42D7-AD91-C54A5E96BC59}"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57675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136FF-DBB9-42D7-AD91-C54A5E96BC59}"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752471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136FF-DBB9-42D7-AD91-C54A5E96BC59}"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A2C0C7-DAF5-4754-A63B-311BB8EB8899}"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35406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136FF-DBB9-42D7-AD91-C54A5E96BC59}"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1072742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72136FF-DBB9-42D7-AD91-C54A5E96BC59}" type="datetimeFigureOut">
              <a:rPr lang="en-US" smtClean="0"/>
              <a:t>5/31/2025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966159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72136FF-DBB9-42D7-AD91-C54A5E96BC59}" type="datetimeFigureOut">
              <a:rPr lang="en-US" smtClean="0"/>
              <a:t>5/31/2025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3087759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2136FF-DBB9-42D7-AD91-C54A5E96BC59}"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2255319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2136FF-DBB9-42D7-AD91-C54A5E96BC59}"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4023282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2136FF-DBB9-42D7-AD91-C54A5E96BC59}"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3938952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2136FF-DBB9-42D7-AD91-C54A5E96BC59}" type="datetimeFigureOut">
              <a:rPr lang="en-US" smtClean="0"/>
              <a:t>5/31/2025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243663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72136FF-DBB9-42D7-AD91-C54A5E96BC59}"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286972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2136FF-DBB9-42D7-AD91-C54A5E96BC59}" type="datetimeFigureOut">
              <a:rPr lang="en-US" smtClean="0"/>
              <a:t>5/31/2025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366108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2136FF-DBB9-42D7-AD91-C54A5E96BC59}" type="datetimeFigureOut">
              <a:rPr lang="en-US" smtClean="0"/>
              <a:t>5/31/2025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894880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72136FF-DBB9-42D7-AD91-C54A5E96BC59}" type="datetimeFigureOut">
              <a:rPr lang="en-US" smtClean="0"/>
              <a:t>5/31/2025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2395803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136FF-DBB9-42D7-AD91-C54A5E96BC59}"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333761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136FF-DBB9-42D7-AD91-C54A5E96BC59}" type="datetimeFigureOut">
              <a:rPr lang="en-US" smtClean="0"/>
              <a:t>5/31/2025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A2C0C7-DAF5-4754-A63B-311BB8EB8899}" type="slidenum">
              <a:rPr lang="en-US" smtClean="0"/>
              <a:t>‹#›</a:t>
            </a:fld>
            <a:endParaRPr lang="en-US"/>
          </a:p>
        </p:txBody>
      </p:sp>
    </p:spTree>
    <p:extLst>
      <p:ext uri="{BB962C8B-B14F-4D97-AF65-F5344CB8AC3E}">
        <p14:creationId xmlns:p14="http://schemas.microsoft.com/office/powerpoint/2010/main" val="452339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72136FF-DBB9-42D7-AD91-C54A5E96BC59}" type="datetimeFigureOut">
              <a:rPr lang="en-US" smtClean="0"/>
              <a:t>5/31/2025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6A2C0C7-DAF5-4754-A63B-311BB8EB8899}" type="slidenum">
              <a:rPr lang="en-US" smtClean="0"/>
              <a:t>‹#›</a:t>
            </a:fld>
            <a:endParaRPr lang="en-US"/>
          </a:p>
        </p:txBody>
      </p:sp>
    </p:spTree>
    <p:extLst>
      <p:ext uri="{BB962C8B-B14F-4D97-AF65-F5344CB8AC3E}">
        <p14:creationId xmlns:p14="http://schemas.microsoft.com/office/powerpoint/2010/main" val="277326271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in/ayodeji-oyinloye-1120a221/" TargetMode="External"/><Relationship Id="rId2" Type="http://schemas.openxmlformats.org/officeDocument/2006/relationships/hyperlink" Target="mailto:ayooyin2003@yahoo.com"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ayooyinloye104data.com/" TargetMode="External"/><Relationship Id="rId4" Type="http://schemas.openxmlformats.org/officeDocument/2006/relationships/hyperlink" Target="https://github.com/ay104/ClimateWins_rep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AB0A-C632-49F4-8B4A-1DFCD747202A}"/>
              </a:ext>
            </a:extLst>
          </p:cNvPr>
          <p:cNvSpPr>
            <a:spLocks noGrp="1"/>
          </p:cNvSpPr>
          <p:nvPr>
            <p:ph type="ctrTitle"/>
          </p:nvPr>
        </p:nvSpPr>
        <p:spPr>
          <a:xfrm>
            <a:off x="317517" y="345099"/>
            <a:ext cx="11369658" cy="1826602"/>
          </a:xfrm>
        </p:spPr>
        <p:txBody>
          <a:bodyPr>
            <a:normAutofit/>
          </a:bodyPr>
          <a:lstStyle/>
          <a:p>
            <a:pPr algn="l"/>
            <a:r>
              <a:rPr lang="en-US" sz="4000" b="1" dirty="0">
                <a:solidFill>
                  <a:srgbClr val="002060"/>
                </a:solidFill>
                <a:latin typeface="Arial Narrow" panose="020B0606020202030204" pitchFamily="34" charset="0"/>
              </a:rPr>
              <a:t>Using machine learning to predict </a:t>
            </a:r>
            <a:r>
              <a:rPr lang="en-US" sz="4000" b="1" dirty="0">
                <a:solidFill>
                  <a:srgbClr val="002060"/>
                </a:solidFill>
                <a:latin typeface="Arial Narrow" panose="020B0606020202030204" pitchFamily="34" charset="0"/>
                <a:ea typeface="Calibri Light" panose="020F0302020204030204" pitchFamily="34" charset="0"/>
                <a:cs typeface="Calibri Light" panose="020F0302020204030204" pitchFamily="34" charset="0"/>
              </a:rPr>
              <a:t>weather</a:t>
            </a:r>
            <a:r>
              <a:rPr lang="en-US" sz="4000" b="1" dirty="0">
                <a:solidFill>
                  <a:srgbClr val="002060"/>
                </a:solidFill>
                <a:latin typeface="Arial Narrow" panose="020B0606020202030204" pitchFamily="34" charset="0"/>
              </a:rPr>
              <a:t> changes: final presentation to climateWins</a:t>
            </a:r>
          </a:p>
        </p:txBody>
      </p:sp>
      <p:sp>
        <p:nvSpPr>
          <p:cNvPr id="3" name="Subtitle 2">
            <a:extLst>
              <a:ext uri="{FF2B5EF4-FFF2-40B4-BE49-F238E27FC236}">
                <a16:creationId xmlns:a16="http://schemas.microsoft.com/office/drawing/2014/main" id="{3A3508BD-7628-40CA-B283-7729320FAD2A}"/>
              </a:ext>
            </a:extLst>
          </p:cNvPr>
          <p:cNvSpPr>
            <a:spLocks noGrp="1"/>
          </p:cNvSpPr>
          <p:nvPr>
            <p:ph type="subTitle" idx="1"/>
          </p:nvPr>
        </p:nvSpPr>
        <p:spPr>
          <a:xfrm>
            <a:off x="725714" y="4686300"/>
            <a:ext cx="11090048" cy="1543050"/>
          </a:xfrm>
        </p:spPr>
        <p:txBody>
          <a:bodyPr>
            <a:normAutofit/>
          </a:bodyPr>
          <a:lstStyle/>
          <a:p>
            <a:pPr algn="l"/>
            <a:r>
              <a:rPr lang="en-US" sz="2400" b="1" dirty="0">
                <a:solidFill>
                  <a:srgbClr val="002060"/>
                </a:solidFill>
                <a:latin typeface="Arial Narrow" panose="020B0606020202030204" pitchFamily="34" charset="0"/>
              </a:rPr>
              <a:t>By: Ayodeji Abdulfatai Oyinloye –  ClimateWins Trainee in Machine Learning</a:t>
            </a:r>
          </a:p>
          <a:p>
            <a:pPr algn="l"/>
            <a:r>
              <a:rPr lang="en-US" sz="2400" b="1" dirty="0">
                <a:solidFill>
                  <a:srgbClr val="002060"/>
                </a:solidFill>
                <a:latin typeface="Arial Narrow" panose="020B0606020202030204" pitchFamily="34" charset="0"/>
              </a:rPr>
              <a:t>Date: 30.05.2025</a:t>
            </a:r>
          </a:p>
          <a:p>
            <a:endParaRPr lang="en-US" sz="2400" b="1" dirty="0"/>
          </a:p>
        </p:txBody>
      </p:sp>
      <p:pic>
        <p:nvPicPr>
          <p:cNvPr id="4" name="Picture 3">
            <a:extLst>
              <a:ext uri="{FF2B5EF4-FFF2-40B4-BE49-F238E27FC236}">
                <a16:creationId xmlns:a16="http://schemas.microsoft.com/office/drawing/2014/main" id="{2C823635-3FFB-4A0B-9202-F77C5E0E13EC}"/>
              </a:ext>
            </a:extLst>
          </p:cNvPr>
          <p:cNvPicPr>
            <a:picLocks noChangeAspect="1"/>
          </p:cNvPicPr>
          <p:nvPr/>
        </p:nvPicPr>
        <p:blipFill>
          <a:blip r:embed="rId2"/>
          <a:stretch>
            <a:fillRect/>
          </a:stretch>
        </p:blipFill>
        <p:spPr>
          <a:xfrm>
            <a:off x="725714" y="2171700"/>
            <a:ext cx="2249715" cy="2249715"/>
          </a:xfrm>
          <a:prstGeom prst="rect">
            <a:avLst/>
          </a:prstGeom>
        </p:spPr>
      </p:pic>
    </p:spTree>
    <p:extLst>
      <p:ext uri="{BB962C8B-B14F-4D97-AF65-F5344CB8AC3E}">
        <p14:creationId xmlns:p14="http://schemas.microsoft.com/office/powerpoint/2010/main" val="394774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C84A-806F-4745-865A-36F9353E5087}"/>
              </a:ext>
            </a:extLst>
          </p:cNvPr>
          <p:cNvSpPr>
            <a:spLocks noGrp="1"/>
          </p:cNvSpPr>
          <p:nvPr>
            <p:ph type="title"/>
          </p:nvPr>
        </p:nvSpPr>
        <p:spPr>
          <a:xfrm>
            <a:off x="130004" y="125032"/>
            <a:ext cx="11931367" cy="941770"/>
          </a:xfrm>
        </p:spPr>
        <p:txBody>
          <a:bodyPr>
            <a:normAutofit/>
          </a:bodyPr>
          <a:lstStyle/>
          <a:p>
            <a:pPr algn="l"/>
            <a:r>
              <a:rPr lang="en-US" sz="2800" b="1" dirty="0">
                <a:solidFill>
                  <a:srgbClr val="002060"/>
                </a:solidFill>
                <a:latin typeface="Arial Narrow" panose="020B0606020202030204" pitchFamily="34" charset="0"/>
              </a:rPr>
              <a:t>Preference for option 1 </a:t>
            </a:r>
          </a:p>
        </p:txBody>
      </p:sp>
      <p:sp>
        <p:nvSpPr>
          <p:cNvPr id="3" name="Content Placeholder 2">
            <a:extLst>
              <a:ext uri="{FF2B5EF4-FFF2-40B4-BE49-F238E27FC236}">
                <a16:creationId xmlns:a16="http://schemas.microsoft.com/office/drawing/2014/main" id="{9C1F37E8-6320-43EB-8E18-B7B4E95E7501}"/>
              </a:ext>
            </a:extLst>
          </p:cNvPr>
          <p:cNvSpPr>
            <a:spLocks noGrp="1"/>
          </p:cNvSpPr>
          <p:nvPr>
            <p:ph sz="quarter" idx="13"/>
          </p:nvPr>
        </p:nvSpPr>
        <p:spPr>
          <a:xfrm>
            <a:off x="130004" y="1066802"/>
            <a:ext cx="11931366" cy="5666166"/>
          </a:xfrm>
        </p:spPr>
        <p:txBody>
          <a:bodyPr>
            <a:normAutofit fontScale="85000" lnSpcReduction="20000"/>
          </a:bodyPr>
          <a:lstStyle/>
          <a:p>
            <a:pPr marL="0" indent="0">
              <a:buNone/>
            </a:pPr>
            <a:r>
              <a:rPr lang="en-US" b="1" cap="none" dirty="0">
                <a:solidFill>
                  <a:srgbClr val="002060"/>
                </a:solidFill>
                <a:latin typeface="Arial Narrow" panose="020B0606020202030204" pitchFamily="34" charset="0"/>
              </a:rPr>
              <a:t>Advantages of Option 1:</a:t>
            </a:r>
            <a:r>
              <a:rPr lang="en-US" cap="none" dirty="0">
                <a:solidFill>
                  <a:srgbClr val="002060"/>
                </a:solidFill>
                <a:latin typeface="Arial Narrow" panose="020B0606020202030204" pitchFamily="34" charset="0"/>
              </a:rPr>
              <a:t> </a:t>
            </a:r>
          </a:p>
          <a:p>
            <a:pPr>
              <a:buFont typeface="Wingdings" panose="05000000000000000000" pitchFamily="2" charset="2"/>
              <a:buChar char="v"/>
            </a:pPr>
            <a:r>
              <a:rPr lang="en-US" dirty="0">
                <a:solidFill>
                  <a:srgbClr val="002060"/>
                </a:solidFill>
                <a:latin typeface="Arial Narrow" panose="020B0606020202030204" pitchFamily="34" charset="0"/>
              </a:rPr>
              <a:t> </a:t>
            </a:r>
            <a:r>
              <a:rPr lang="en-US" sz="1800" b="1" cap="none" dirty="0">
                <a:solidFill>
                  <a:srgbClr val="002060"/>
                </a:solidFill>
                <a:latin typeface="Arial Narrow" panose="020B0606020202030204" pitchFamily="34" charset="0"/>
              </a:rPr>
              <a:t>Cohesive flow:</a:t>
            </a:r>
            <a:r>
              <a:rPr lang="en-US" sz="1800" cap="none" dirty="0">
                <a:solidFill>
                  <a:srgbClr val="002060"/>
                </a:solidFill>
                <a:latin typeface="Arial Narrow" panose="020B0606020202030204" pitchFamily="34" charset="0"/>
              </a:rPr>
              <a:t> the experiments follow a logical progression: identify anomalies → analyze their trends → predict future conditions and safe zones. This creates a clear storyline, showing how machine learning can move from understanding the present to forecasting the future</a:t>
            </a:r>
          </a:p>
          <a:p>
            <a:pPr>
              <a:buFont typeface="Wingdings" panose="05000000000000000000" pitchFamily="2" charset="2"/>
              <a:buChar char="v"/>
            </a:pPr>
            <a:r>
              <a:rPr lang="en-US" sz="1800" b="1" cap="none" dirty="0">
                <a:solidFill>
                  <a:srgbClr val="002060"/>
                </a:solidFill>
                <a:latin typeface="Arial Narrow" panose="020B0606020202030204" pitchFamily="34" charset="0"/>
              </a:rPr>
              <a:t>Shared data and tools:</a:t>
            </a:r>
            <a:r>
              <a:rPr lang="en-US" sz="1800" cap="none" dirty="0">
                <a:solidFill>
                  <a:srgbClr val="002060"/>
                </a:solidFill>
                <a:latin typeface="Arial Narrow" panose="020B0606020202030204" pitchFamily="34" charset="0"/>
              </a:rPr>
              <a:t> all three parts can use similar datasets (the historical weather dataset, synthetic weather model such as CMIP6) and Python tools (e.g., pandas, scikit-learn, TensorFlow), making them practical to implement as a unified project</a:t>
            </a:r>
          </a:p>
          <a:p>
            <a:pPr>
              <a:buFont typeface="Wingdings" panose="05000000000000000000" pitchFamily="2" charset="2"/>
              <a:buChar char="v"/>
            </a:pPr>
            <a:r>
              <a:rPr lang="en-US" sz="1800" b="1" cap="none" dirty="0">
                <a:solidFill>
                  <a:srgbClr val="002060"/>
                </a:solidFill>
                <a:latin typeface="Arial Narrow" panose="020B0606020202030204" pitchFamily="34" charset="0"/>
              </a:rPr>
              <a:t>Comprehensive Coverage:</a:t>
            </a:r>
            <a:r>
              <a:rPr lang="en-US" sz="1800" cap="none" dirty="0">
                <a:solidFill>
                  <a:srgbClr val="002060"/>
                </a:solidFill>
                <a:latin typeface="Arial Narrow" panose="020B0606020202030204" pitchFamily="34" charset="0"/>
              </a:rPr>
              <a:t> together, they address all four objectives, ensuring coverage of the full scope of the project goals </a:t>
            </a:r>
          </a:p>
          <a:p>
            <a:pPr marL="0" indent="0">
              <a:buNone/>
            </a:pPr>
            <a:r>
              <a:rPr lang="en-US" b="1" cap="none" dirty="0">
                <a:solidFill>
                  <a:srgbClr val="002060"/>
                </a:solidFill>
                <a:latin typeface="Arial Narrow" panose="020B0606020202030204" pitchFamily="34" charset="0"/>
              </a:rPr>
              <a:t>Feasibility/Resources:</a:t>
            </a:r>
          </a:p>
          <a:p>
            <a:pPr>
              <a:buFont typeface="Wingdings" panose="05000000000000000000" pitchFamily="2" charset="2"/>
              <a:buChar char="v"/>
            </a:pPr>
            <a:r>
              <a:rPr lang="en-US" sz="1800" cap="none" dirty="0">
                <a:solidFill>
                  <a:srgbClr val="002060"/>
                </a:solidFill>
                <a:latin typeface="Arial Narrow" panose="020B0606020202030204" pitchFamily="34" charset="0"/>
              </a:rPr>
              <a:t>clustering models like DBSCAN or isolation forests will be used to analyze the historical weather dataset and identify extremes by comparison with long-term regional averages (for instance, a 30 –year baseline)</a:t>
            </a:r>
          </a:p>
          <a:p>
            <a:pPr>
              <a:buFont typeface="Wingdings" panose="05000000000000000000" pitchFamily="2" charset="2"/>
              <a:buChar char="v"/>
            </a:pPr>
            <a:r>
              <a:rPr lang="en-US" sz="1800" cap="none" dirty="0">
                <a:solidFill>
                  <a:srgbClr val="002060"/>
                </a:solidFill>
                <a:latin typeface="Arial Narrow" panose="020B0606020202030204" pitchFamily="34" charset="0"/>
              </a:rPr>
              <a:t>Spatial data of Europe will be used to visualize and localize areas with unusual weather events</a:t>
            </a:r>
          </a:p>
          <a:p>
            <a:pPr>
              <a:buFont typeface="Wingdings" panose="05000000000000000000" pitchFamily="2" charset="2"/>
              <a:buChar char="v"/>
            </a:pPr>
            <a:r>
              <a:rPr lang="en-US" sz="1800" cap="none" dirty="0">
                <a:solidFill>
                  <a:srgbClr val="002060"/>
                </a:solidFill>
                <a:latin typeface="Arial Narrow" panose="020B0606020202030204" pitchFamily="34" charset="0"/>
              </a:rPr>
              <a:t>time-series models (e.g., ARIMA or LSTM / RNN) on the weather dataset will help determine the trends in frequency or intensity of anomalous weather events over time</a:t>
            </a:r>
          </a:p>
          <a:p>
            <a:pPr>
              <a:buFont typeface="Wingdings" panose="05000000000000000000" pitchFamily="2" charset="2"/>
              <a:buChar char="v"/>
            </a:pPr>
            <a:r>
              <a:rPr lang="en-US" sz="1800" cap="none" dirty="0">
                <a:solidFill>
                  <a:srgbClr val="002060"/>
                </a:solidFill>
                <a:latin typeface="Arial Narrow" panose="020B0606020202030204" pitchFamily="34" charset="0"/>
              </a:rPr>
              <a:t>Synthetic climate models (e.g., CMIP6 datasets) and machine learning (e.g., neural networks or ensemble models in Python) to simulate future weather conditions in Europe for 2025 –2075 based on current trends</a:t>
            </a:r>
          </a:p>
          <a:p>
            <a:pPr marL="0" indent="0">
              <a:buNone/>
            </a:pPr>
            <a:r>
              <a:rPr lang="en-US" b="1" cap="none" dirty="0">
                <a:solidFill>
                  <a:srgbClr val="002060"/>
                </a:solidFill>
                <a:latin typeface="Arial Narrow" panose="020B0606020202030204" pitchFamily="34" charset="0"/>
              </a:rPr>
              <a:t>Output:</a:t>
            </a:r>
          </a:p>
          <a:p>
            <a:pPr>
              <a:buFont typeface="Wingdings" panose="05000000000000000000" pitchFamily="2" charset="2"/>
              <a:buChar char="v"/>
            </a:pPr>
            <a:r>
              <a:rPr lang="en-US" sz="1800" cap="none" dirty="0">
                <a:solidFill>
                  <a:srgbClr val="002060"/>
                </a:solidFill>
                <a:latin typeface="Arial Narrow" panose="020B0606020202030204" pitchFamily="34" charset="0"/>
              </a:rPr>
              <a:t> cohesive analysis of current and future European weather patterns, delivering a map of detected anomalies, a chart of increasing extreme weather trends, and probabilistic future scenarios identifying safer regions for 2025 – 2075</a:t>
            </a:r>
          </a:p>
          <a:p>
            <a:pPr>
              <a:buFont typeface="Wingdings" panose="05000000000000000000" pitchFamily="2" charset="2"/>
              <a:buChar char="v"/>
            </a:pPr>
            <a:endParaRPr lang="en-US" sz="1800" cap="none"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2091971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C84A-806F-4745-865A-36F9353E5087}"/>
              </a:ext>
            </a:extLst>
          </p:cNvPr>
          <p:cNvSpPr>
            <a:spLocks noGrp="1"/>
          </p:cNvSpPr>
          <p:nvPr>
            <p:ph type="title"/>
          </p:nvPr>
        </p:nvSpPr>
        <p:spPr>
          <a:xfrm>
            <a:off x="130004" y="125032"/>
            <a:ext cx="11931367" cy="941770"/>
          </a:xfrm>
        </p:spPr>
        <p:txBody>
          <a:bodyPr>
            <a:normAutofit/>
          </a:bodyPr>
          <a:lstStyle/>
          <a:p>
            <a:pPr algn="l"/>
            <a:r>
              <a:rPr lang="en-US" sz="2800" b="1" dirty="0">
                <a:solidFill>
                  <a:srgbClr val="002060"/>
                </a:solidFill>
                <a:latin typeface="Arial Narrow" panose="020B0606020202030204" pitchFamily="34" charset="0"/>
              </a:rPr>
              <a:t> next steps</a:t>
            </a:r>
          </a:p>
        </p:txBody>
      </p:sp>
      <p:sp>
        <p:nvSpPr>
          <p:cNvPr id="3" name="Content Placeholder 2">
            <a:extLst>
              <a:ext uri="{FF2B5EF4-FFF2-40B4-BE49-F238E27FC236}">
                <a16:creationId xmlns:a16="http://schemas.microsoft.com/office/drawing/2014/main" id="{9C1F37E8-6320-43EB-8E18-B7B4E95E7501}"/>
              </a:ext>
            </a:extLst>
          </p:cNvPr>
          <p:cNvSpPr>
            <a:spLocks noGrp="1"/>
          </p:cNvSpPr>
          <p:nvPr>
            <p:ph sz="quarter" idx="13"/>
          </p:nvPr>
        </p:nvSpPr>
        <p:spPr>
          <a:xfrm>
            <a:off x="130004" y="1066802"/>
            <a:ext cx="11931366" cy="5666166"/>
          </a:xfrm>
        </p:spPr>
        <p:txBody>
          <a:bodyPr>
            <a:normAutofit/>
          </a:bodyPr>
          <a:lstStyle/>
          <a:p>
            <a:pPr marL="0" indent="0">
              <a:buNone/>
            </a:pPr>
            <a:endParaRPr lang="en-US" cap="none" dirty="0">
              <a:solidFill>
                <a:srgbClr val="002060"/>
              </a:solidFill>
              <a:latin typeface="Arial Narrow" panose="020B0606020202030204" pitchFamily="34" charset="0"/>
            </a:endParaRPr>
          </a:p>
          <a:p>
            <a:pPr>
              <a:buFont typeface="Wingdings" panose="05000000000000000000" pitchFamily="2" charset="2"/>
              <a:buChar char="v"/>
            </a:pPr>
            <a:r>
              <a:rPr lang="en-US" dirty="0">
                <a:solidFill>
                  <a:srgbClr val="002060"/>
                </a:solidFill>
                <a:latin typeface="Arial Narrow" panose="020B0606020202030204" pitchFamily="34" charset="0"/>
              </a:rPr>
              <a:t> </a:t>
            </a:r>
            <a:r>
              <a:rPr lang="en-US" sz="1800" cap="none" dirty="0">
                <a:solidFill>
                  <a:srgbClr val="002060"/>
                </a:solidFill>
                <a:latin typeface="Arial Narrow" panose="020B0606020202030204" pitchFamily="34" charset="0"/>
              </a:rPr>
              <a:t> </a:t>
            </a:r>
            <a:r>
              <a:rPr lang="en-US" sz="1800" b="1" cap="none" dirty="0">
                <a:solidFill>
                  <a:srgbClr val="002060"/>
                </a:solidFill>
                <a:latin typeface="Arial Narrow" panose="020B0606020202030204" pitchFamily="34" charset="0"/>
              </a:rPr>
              <a:t>Refine Model:</a:t>
            </a:r>
            <a:r>
              <a:rPr lang="en-US" sz="1800" cap="none" dirty="0">
                <a:solidFill>
                  <a:srgbClr val="002060"/>
                </a:solidFill>
                <a:latin typeface="Arial Narrow" panose="020B0606020202030204" pitchFamily="34" charset="0"/>
              </a:rPr>
              <a:t> Optimize DBSCAN or isolation forest parameters using scikit-learn to enhance anomaly detection accuracy.</a:t>
            </a:r>
          </a:p>
          <a:p>
            <a:pPr>
              <a:buFont typeface="Wingdings" panose="05000000000000000000" pitchFamily="2" charset="2"/>
              <a:buChar char="v"/>
            </a:pPr>
            <a:r>
              <a:rPr lang="en-US" sz="1800" cap="none" dirty="0">
                <a:solidFill>
                  <a:srgbClr val="002060"/>
                </a:solidFill>
                <a:latin typeface="Arial Narrow" panose="020B0606020202030204" pitchFamily="34" charset="0"/>
              </a:rPr>
              <a:t> </a:t>
            </a:r>
            <a:r>
              <a:rPr lang="en-US" sz="1800" b="1" cap="none" dirty="0">
                <a:solidFill>
                  <a:srgbClr val="002060"/>
                </a:solidFill>
                <a:latin typeface="Arial Narrow" panose="020B0606020202030204" pitchFamily="34" charset="0"/>
              </a:rPr>
              <a:t>Expand Dataset:</a:t>
            </a:r>
            <a:r>
              <a:rPr lang="en-US" sz="1800" cap="none" dirty="0">
                <a:solidFill>
                  <a:srgbClr val="002060"/>
                </a:solidFill>
                <a:latin typeface="Arial Narrow" panose="020B0606020202030204" pitchFamily="34" charset="0"/>
              </a:rPr>
              <a:t> Incorporate additional ECMWF or Copernicus variables into the existing historical dataset (e.g., any important feature that may be currently unavailable) for richer insights.</a:t>
            </a:r>
          </a:p>
          <a:p>
            <a:pPr>
              <a:buFont typeface="Wingdings" panose="05000000000000000000" pitchFamily="2" charset="2"/>
              <a:buChar char="v"/>
            </a:pPr>
            <a:r>
              <a:rPr lang="en-US" sz="1800" cap="none" dirty="0">
                <a:solidFill>
                  <a:srgbClr val="002060"/>
                </a:solidFill>
                <a:latin typeface="Arial Narrow" panose="020B0606020202030204" pitchFamily="34" charset="0"/>
              </a:rPr>
              <a:t> </a:t>
            </a:r>
            <a:r>
              <a:rPr lang="en-US" sz="1800" b="1" cap="none" dirty="0">
                <a:solidFill>
                  <a:srgbClr val="002060"/>
                </a:solidFill>
                <a:latin typeface="Arial Narrow" panose="020B0606020202030204" pitchFamily="34" charset="0"/>
              </a:rPr>
              <a:t>Visualize Results:</a:t>
            </a:r>
            <a:r>
              <a:rPr lang="en-US" sz="1800" cap="none" dirty="0">
                <a:solidFill>
                  <a:srgbClr val="002060"/>
                </a:solidFill>
                <a:latin typeface="Arial Narrow" panose="020B0606020202030204" pitchFamily="34" charset="0"/>
              </a:rPr>
              <a:t> Develop interactive maps with matplotlib/seaborn for presentation impact.</a:t>
            </a:r>
          </a:p>
          <a:p>
            <a:pPr>
              <a:buFont typeface="Wingdings" panose="05000000000000000000" pitchFamily="2" charset="2"/>
              <a:buChar char="v"/>
            </a:pPr>
            <a:r>
              <a:rPr lang="en-US" sz="1800" cap="none" dirty="0">
                <a:solidFill>
                  <a:srgbClr val="002060"/>
                </a:solidFill>
                <a:latin typeface="Arial Narrow" panose="020B0606020202030204" pitchFamily="34" charset="0"/>
              </a:rPr>
              <a:t> </a:t>
            </a:r>
            <a:r>
              <a:rPr lang="en-US" sz="1800" b="1" cap="none" dirty="0">
                <a:solidFill>
                  <a:srgbClr val="002060"/>
                </a:solidFill>
                <a:latin typeface="Arial Narrow" panose="020B0606020202030204" pitchFamily="34" charset="0"/>
              </a:rPr>
              <a:t>Integrate Alternatives:</a:t>
            </a:r>
            <a:r>
              <a:rPr lang="en-US" sz="1800" cap="none" dirty="0">
                <a:solidFill>
                  <a:srgbClr val="002060"/>
                </a:solidFill>
                <a:latin typeface="Arial Narrow" panose="020B0606020202030204" pitchFamily="34" charset="0"/>
              </a:rPr>
              <a:t> Explore trend analysis (Option 2) and forecasting (Option 3) to build a comprehensive narrative – if time and other resources permit.</a:t>
            </a:r>
          </a:p>
          <a:p>
            <a:pPr>
              <a:buFont typeface="Wingdings" panose="05000000000000000000" pitchFamily="2" charset="2"/>
              <a:buChar char="v"/>
            </a:pPr>
            <a:r>
              <a:rPr lang="en-US" sz="1800" cap="none" dirty="0">
                <a:solidFill>
                  <a:srgbClr val="002060"/>
                </a:solidFill>
                <a:latin typeface="Arial Narrow" panose="020B0606020202030204" pitchFamily="34" charset="0"/>
              </a:rPr>
              <a:t> </a:t>
            </a:r>
            <a:r>
              <a:rPr lang="en-US" sz="1800" b="1" cap="none" dirty="0">
                <a:solidFill>
                  <a:srgbClr val="002060"/>
                </a:solidFill>
                <a:latin typeface="Arial Narrow" panose="020B0606020202030204" pitchFamily="34" charset="0"/>
              </a:rPr>
              <a:t>Validate Findings:</a:t>
            </a:r>
            <a:r>
              <a:rPr lang="en-US" sz="1800" cap="none" dirty="0">
                <a:solidFill>
                  <a:srgbClr val="002060"/>
                </a:solidFill>
                <a:latin typeface="Arial Narrow" panose="020B0606020202030204" pitchFamily="34" charset="0"/>
              </a:rPr>
              <a:t> Cross-check anomalies with meteorological expertise and statistical tests</a:t>
            </a:r>
          </a:p>
          <a:p>
            <a:pPr>
              <a:buFont typeface="Wingdings" panose="05000000000000000000" pitchFamily="2" charset="2"/>
              <a:buChar char="v"/>
            </a:pPr>
            <a:endParaRPr lang="en-US" sz="1800" cap="none"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3391483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CB9C0-A10E-4695-A7F0-47070FAC9ADE}"/>
              </a:ext>
            </a:extLst>
          </p:cNvPr>
          <p:cNvSpPr>
            <a:spLocks noGrp="1"/>
          </p:cNvSpPr>
          <p:nvPr>
            <p:ph type="title"/>
          </p:nvPr>
        </p:nvSpPr>
        <p:spPr>
          <a:xfrm>
            <a:off x="202575" y="154060"/>
            <a:ext cx="11699139" cy="912741"/>
          </a:xfrm>
        </p:spPr>
        <p:txBody>
          <a:bodyPr>
            <a:normAutofit/>
          </a:bodyPr>
          <a:lstStyle/>
          <a:p>
            <a:pPr algn="l"/>
            <a:r>
              <a:rPr lang="en-US" sz="2800" b="1" dirty="0">
                <a:solidFill>
                  <a:srgbClr val="002060"/>
                </a:solidFill>
                <a:latin typeface="Arial Narrow" panose="020B0606020202030204" pitchFamily="34" charset="0"/>
              </a:rPr>
              <a:t>The end!</a:t>
            </a:r>
          </a:p>
        </p:txBody>
      </p:sp>
      <p:sp>
        <p:nvSpPr>
          <p:cNvPr id="4" name="Content Placeholder 3">
            <a:extLst>
              <a:ext uri="{FF2B5EF4-FFF2-40B4-BE49-F238E27FC236}">
                <a16:creationId xmlns:a16="http://schemas.microsoft.com/office/drawing/2014/main" id="{5C4613D3-2DD2-417E-A883-A83D07BF5FBF}"/>
              </a:ext>
            </a:extLst>
          </p:cNvPr>
          <p:cNvSpPr>
            <a:spLocks noGrp="1"/>
          </p:cNvSpPr>
          <p:nvPr>
            <p:ph sz="quarter" idx="13"/>
          </p:nvPr>
        </p:nvSpPr>
        <p:spPr>
          <a:xfrm>
            <a:off x="3802744" y="1231481"/>
            <a:ext cx="8389256" cy="5154804"/>
          </a:xfrm>
          <a:prstGeom prst="verticalScroll">
            <a:avLst/>
          </a:prstGeom>
        </p:spPr>
        <p:style>
          <a:lnRef idx="2">
            <a:schemeClr val="accent6"/>
          </a:lnRef>
          <a:fillRef idx="1">
            <a:schemeClr val="lt1"/>
          </a:fillRef>
          <a:effectRef idx="0">
            <a:schemeClr val="accent6"/>
          </a:effectRef>
          <a:fontRef idx="minor">
            <a:schemeClr val="dk1"/>
          </a:fontRef>
        </p:style>
        <p:txBody>
          <a:bodyPr rtlCol="0" anchor="ctr">
            <a:noAutofit/>
          </a:bodyPr>
          <a:lstStyle/>
          <a:p>
            <a:pPr marL="400050" indent="-400050">
              <a:buFont typeface="+mj-lt"/>
              <a:buAutoNum type="romanUcPeriod"/>
            </a:pPr>
            <a:endParaRPr lang="en-US" b="1" dirty="0"/>
          </a:p>
          <a:p>
            <a:pPr marL="400050" indent="-400050">
              <a:buFont typeface="+mj-lt"/>
              <a:buAutoNum type="romanUcPeriod"/>
            </a:pPr>
            <a:endParaRPr lang="en-US" b="1" dirty="0"/>
          </a:p>
          <a:p>
            <a:pPr marL="400050" indent="-400050">
              <a:buFont typeface="+mj-lt"/>
              <a:buAutoNum type="romanUcPeriod"/>
            </a:pPr>
            <a:endParaRPr lang="en-US" b="1" dirty="0">
              <a:solidFill>
                <a:srgbClr val="002060"/>
              </a:solidFill>
            </a:endParaRPr>
          </a:p>
          <a:p>
            <a:pPr marL="400050" indent="-400050">
              <a:buFont typeface="+mj-lt"/>
              <a:buAutoNum type="romanUcPeriod"/>
            </a:pPr>
            <a:endParaRPr lang="en-US" b="1" dirty="0">
              <a:solidFill>
                <a:srgbClr val="002060"/>
              </a:solidFill>
            </a:endParaRPr>
          </a:p>
          <a:p>
            <a:pPr marL="400050" indent="-400050">
              <a:buFont typeface="+mj-lt"/>
              <a:buAutoNum type="romanUcPeriod"/>
            </a:pPr>
            <a:endParaRPr lang="en-US" b="1" dirty="0">
              <a:solidFill>
                <a:srgbClr val="002060"/>
              </a:solidFill>
            </a:endParaRPr>
          </a:p>
          <a:p>
            <a:pPr marL="400050" indent="-400050">
              <a:buFont typeface="+mj-lt"/>
              <a:buAutoNum type="romanUcPeriod"/>
            </a:pPr>
            <a:r>
              <a:rPr lang="en-US" b="1" cap="none" dirty="0">
                <a:solidFill>
                  <a:srgbClr val="002060"/>
                </a:solidFill>
                <a:latin typeface="Arial Narrow" panose="020B0606020202030204" pitchFamily="34" charset="0"/>
              </a:rPr>
              <a:t>Contact</a:t>
            </a:r>
            <a:r>
              <a:rPr lang="en-US" cap="none" dirty="0">
                <a:latin typeface="Arial Narrow" panose="020B0606020202030204" pitchFamily="34" charset="0"/>
              </a:rPr>
              <a:t>:</a:t>
            </a:r>
            <a:r>
              <a:rPr lang="en-US" dirty="0"/>
              <a:t> </a:t>
            </a:r>
            <a:r>
              <a:rPr lang="en-US" cap="none" dirty="0">
                <a:latin typeface="Arial Narrow" panose="020B0606020202030204" pitchFamily="34" charset="0"/>
                <a:hlinkClick r:id="rId2"/>
              </a:rPr>
              <a:t>ayooyin2003@yahoo.com</a:t>
            </a:r>
            <a:r>
              <a:rPr lang="en-US" dirty="0"/>
              <a:t> ; </a:t>
            </a:r>
            <a:r>
              <a:rPr lang="en-US" cap="none" dirty="0">
                <a:latin typeface="Arial Narrow" panose="020B0606020202030204" pitchFamily="34" charset="0"/>
                <a:hlinkClick r:id="rId3"/>
              </a:rPr>
              <a:t>LinkedIn</a:t>
            </a:r>
            <a:endParaRPr lang="en-US" dirty="0">
              <a:latin typeface="Arial Narrow" panose="020B0606020202030204" pitchFamily="34" charset="0"/>
            </a:endParaRPr>
          </a:p>
          <a:p>
            <a:pPr marL="400050" indent="-400050">
              <a:buFont typeface="+mj-lt"/>
              <a:buAutoNum type="romanUcPeriod"/>
            </a:pPr>
            <a:endParaRPr lang="en-US" b="1" dirty="0"/>
          </a:p>
          <a:p>
            <a:pPr marL="400050" indent="-400050">
              <a:buFont typeface="+mj-lt"/>
              <a:buAutoNum type="romanUcPeriod"/>
            </a:pPr>
            <a:r>
              <a:rPr lang="en-US" b="1" cap="none" dirty="0">
                <a:solidFill>
                  <a:srgbClr val="002060"/>
                </a:solidFill>
                <a:latin typeface="Arial Narrow" panose="020B0606020202030204" pitchFamily="34" charset="0"/>
              </a:rPr>
              <a:t>My GitHub page for this project is</a:t>
            </a:r>
            <a:r>
              <a:rPr lang="en-US" b="1" dirty="0">
                <a:solidFill>
                  <a:srgbClr val="002060"/>
                </a:solidFill>
              </a:rPr>
              <a:t>:</a:t>
            </a:r>
            <a:r>
              <a:rPr lang="en-US" dirty="0"/>
              <a:t> </a:t>
            </a:r>
            <a:r>
              <a:rPr lang="en-US" cap="none" dirty="0">
                <a:latin typeface="Arial Narrow" panose="020B0606020202030204" pitchFamily="34" charset="0"/>
                <a:hlinkClick r:id="rId4"/>
              </a:rPr>
              <a:t>a</a:t>
            </a:r>
            <a:r>
              <a:rPr lang="en-US" cap="none" dirty="0">
                <a:latin typeface="Arial Narrow" panose="020B0606020202030204" pitchFamily="34" charset="0"/>
                <a:hlinkClick r:id="rId4"/>
              </a:rPr>
              <a:t>y104/</a:t>
            </a:r>
            <a:r>
              <a:rPr lang="en-US" cap="none" dirty="0" err="1">
                <a:latin typeface="Arial Narrow" panose="020B0606020202030204" pitchFamily="34" charset="0"/>
                <a:hlinkClick r:id="rId4"/>
              </a:rPr>
              <a:t>climatewins_repo</a:t>
            </a:r>
            <a:r>
              <a:rPr lang="en-US" cap="none" dirty="0">
                <a:latin typeface="Arial Narrow" panose="020B0606020202030204" pitchFamily="34" charset="0"/>
                <a:hlinkClick r:id="rId4"/>
              </a:rPr>
              <a:t>: machine learning weather prediction by climateWins</a:t>
            </a:r>
            <a:r>
              <a:rPr lang="en-US" cap="none" dirty="0">
                <a:latin typeface="Arial Narrow" panose="020B0606020202030204" pitchFamily="34" charset="0"/>
              </a:rPr>
              <a:t>   </a:t>
            </a:r>
          </a:p>
          <a:p>
            <a:pPr marL="400050" indent="-400050">
              <a:buFont typeface="+mj-lt"/>
              <a:buAutoNum type="romanUcPeriod"/>
            </a:pPr>
            <a:r>
              <a:rPr lang="en-US" b="1" cap="none" dirty="0">
                <a:solidFill>
                  <a:srgbClr val="002060"/>
                </a:solidFill>
                <a:latin typeface="Arial Narrow" panose="020B0606020202030204" pitchFamily="34" charset="0"/>
              </a:rPr>
              <a:t>Portfolio website:</a:t>
            </a:r>
            <a:r>
              <a:rPr lang="en-US" cap="none" dirty="0">
                <a:solidFill>
                  <a:srgbClr val="002060"/>
                </a:solidFill>
                <a:latin typeface="Arial Narrow" panose="020B0606020202030204" pitchFamily="34" charset="0"/>
              </a:rPr>
              <a:t> </a:t>
            </a:r>
            <a:r>
              <a:rPr lang="en-US" cap="none" dirty="0">
                <a:solidFill>
                  <a:srgbClr val="002060"/>
                </a:solidFill>
                <a:latin typeface="Arial Narrow" panose="020B0606020202030204" pitchFamily="34" charset="0"/>
                <a:hlinkClick r:id="rId5"/>
              </a:rPr>
              <a:t>https://www.ayooyinloye104data.com</a:t>
            </a:r>
            <a:r>
              <a:rPr lang="en-US" cap="none" dirty="0">
                <a:solidFill>
                  <a:srgbClr val="002060"/>
                </a:solidFill>
                <a:latin typeface="Arial Narrow" panose="020B0606020202030204" pitchFamily="34" charset="0"/>
              </a:rPr>
              <a:t> </a:t>
            </a:r>
            <a:endParaRPr lang="en-US" dirty="0">
              <a:solidFill>
                <a:srgbClr val="002060"/>
              </a:solidFill>
              <a:latin typeface="Arial Narrow" panose="020B0606020202030204" pitchFamily="34" charset="0"/>
            </a:endParaRPr>
          </a:p>
          <a:p>
            <a:pPr marL="0" indent="0">
              <a:buNone/>
            </a:pPr>
            <a:r>
              <a:rPr lang="en-US" dirty="0"/>
              <a:t>  </a:t>
            </a:r>
          </a:p>
          <a:p>
            <a:pPr marL="0" indent="0">
              <a:buNone/>
            </a:pPr>
            <a:r>
              <a:rPr lang="en-US" b="1" cap="none" dirty="0">
                <a:solidFill>
                  <a:srgbClr val="002060"/>
                </a:solidFill>
                <a:latin typeface="Arial Narrow" panose="020B0606020202030204" pitchFamily="34" charset="0"/>
              </a:rPr>
              <a:t>                                  </a:t>
            </a:r>
            <a:r>
              <a:rPr lang="en-US" sz="2800" b="1" cap="none" dirty="0">
                <a:solidFill>
                  <a:srgbClr val="002060"/>
                </a:solidFill>
                <a:latin typeface="Arial Narrow" panose="020B0606020202030204" pitchFamily="34" charset="0"/>
              </a:rPr>
              <a:t>Thank You!</a:t>
            </a:r>
          </a:p>
          <a:p>
            <a:pPr algn="ctr"/>
            <a:endParaRPr lang="en-US" dirty="0"/>
          </a:p>
          <a:p>
            <a:pPr algn="ctr"/>
            <a:endParaRPr lang="en-US" dirty="0"/>
          </a:p>
          <a:p>
            <a:pPr algn="ctr"/>
            <a:endParaRPr lang="en-US" dirty="0"/>
          </a:p>
          <a:p>
            <a:pPr algn="ctr"/>
            <a:endParaRPr lang="en-US" dirty="0"/>
          </a:p>
          <a:p>
            <a:pPr algn="ctr"/>
            <a:r>
              <a:rPr lang="en-US" b="1" dirty="0"/>
              <a:t>Thank You! </a:t>
            </a:r>
          </a:p>
        </p:txBody>
      </p:sp>
      <p:pic>
        <p:nvPicPr>
          <p:cNvPr id="5" name="Picture 4">
            <a:extLst>
              <a:ext uri="{FF2B5EF4-FFF2-40B4-BE49-F238E27FC236}">
                <a16:creationId xmlns:a16="http://schemas.microsoft.com/office/drawing/2014/main" id="{B931B029-D472-4327-8CFF-EBA622A530FB}"/>
              </a:ext>
            </a:extLst>
          </p:cNvPr>
          <p:cNvPicPr>
            <a:picLocks noChangeAspect="1"/>
          </p:cNvPicPr>
          <p:nvPr/>
        </p:nvPicPr>
        <p:blipFill>
          <a:blip r:embed="rId6"/>
          <a:stretch>
            <a:fillRect/>
          </a:stretch>
        </p:blipFill>
        <p:spPr>
          <a:xfrm>
            <a:off x="700022" y="1231481"/>
            <a:ext cx="3389670" cy="4627265"/>
          </a:xfrm>
          <a:prstGeom prst="rect">
            <a:avLst/>
          </a:prstGeom>
        </p:spPr>
      </p:pic>
    </p:spTree>
    <p:extLst>
      <p:ext uri="{BB962C8B-B14F-4D97-AF65-F5344CB8AC3E}">
        <p14:creationId xmlns:p14="http://schemas.microsoft.com/office/powerpoint/2010/main" val="278405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825E-6A6E-436C-8ED4-16FF4B6490E7}"/>
              </a:ext>
            </a:extLst>
          </p:cNvPr>
          <p:cNvSpPr>
            <a:spLocks noGrp="1"/>
          </p:cNvSpPr>
          <p:nvPr>
            <p:ph type="title"/>
          </p:nvPr>
        </p:nvSpPr>
        <p:spPr>
          <a:xfrm>
            <a:off x="128588" y="104168"/>
            <a:ext cx="11801475" cy="1138846"/>
          </a:xfrm>
        </p:spPr>
        <p:txBody>
          <a:bodyPr>
            <a:normAutofit/>
          </a:bodyPr>
          <a:lstStyle/>
          <a:p>
            <a:pPr algn="l"/>
            <a:r>
              <a:rPr lang="en-US" sz="2800" b="1" dirty="0">
                <a:solidFill>
                  <a:srgbClr val="002060"/>
                </a:solidFill>
                <a:latin typeface="Arial Narrow" panose="020B0606020202030204" pitchFamily="34" charset="0"/>
              </a:rPr>
              <a:t>Objectives of the project</a:t>
            </a:r>
          </a:p>
        </p:txBody>
      </p:sp>
      <p:sp>
        <p:nvSpPr>
          <p:cNvPr id="3" name="Content Placeholder 2">
            <a:extLst>
              <a:ext uri="{FF2B5EF4-FFF2-40B4-BE49-F238E27FC236}">
                <a16:creationId xmlns:a16="http://schemas.microsoft.com/office/drawing/2014/main" id="{0435C9DC-3E15-4881-B214-78B3A95C2656}"/>
              </a:ext>
            </a:extLst>
          </p:cNvPr>
          <p:cNvSpPr>
            <a:spLocks noGrp="1"/>
          </p:cNvSpPr>
          <p:nvPr>
            <p:ph sz="quarter" idx="13"/>
          </p:nvPr>
        </p:nvSpPr>
        <p:spPr>
          <a:xfrm>
            <a:off x="128587" y="1366967"/>
            <a:ext cx="11501438" cy="5386865"/>
          </a:xfrm>
        </p:spPr>
        <p:txBody>
          <a:bodyPr/>
          <a:lstStyle/>
          <a:p>
            <a:r>
              <a:rPr lang="en-US" b="1" cap="none" dirty="0">
                <a:solidFill>
                  <a:srgbClr val="002060"/>
                </a:solidFill>
                <a:latin typeface="Arial Narrow" panose="020B0606020202030204" pitchFamily="34" charset="0"/>
              </a:rPr>
              <a:t>           ClimateWins has the following goals:  </a:t>
            </a:r>
          </a:p>
          <a:p>
            <a:endParaRPr lang="en-US" cap="none" dirty="0">
              <a:solidFill>
                <a:srgbClr val="002060"/>
              </a:solidFill>
              <a:latin typeface="Arial Narrow" panose="020B0606020202030204" pitchFamily="34" charset="0"/>
            </a:endParaRPr>
          </a:p>
          <a:p>
            <a:pPr marL="457200" indent="-457200">
              <a:buAutoNum type="arabicPeriod"/>
            </a:pPr>
            <a:r>
              <a:rPr lang="en-US" cap="none" dirty="0">
                <a:solidFill>
                  <a:srgbClr val="002060"/>
                </a:solidFill>
                <a:latin typeface="Arial Narrow" panose="020B0606020202030204" pitchFamily="34" charset="0"/>
              </a:rPr>
              <a:t>Identify weather patterns outside the regional norm in Europe.</a:t>
            </a:r>
          </a:p>
          <a:p>
            <a:pPr marL="457200" indent="-457200">
              <a:buAutoNum type="arabicPeriod"/>
            </a:pPr>
            <a:r>
              <a:rPr lang="en-US" cap="none" dirty="0">
                <a:solidFill>
                  <a:srgbClr val="002060"/>
                </a:solidFill>
                <a:latin typeface="Arial Narrow" panose="020B0606020202030204" pitchFamily="34" charset="0"/>
              </a:rPr>
              <a:t>Determine if unusual weather patterns are increasing.</a:t>
            </a:r>
          </a:p>
          <a:p>
            <a:pPr marL="457200" indent="-457200">
              <a:buAutoNum type="arabicPeriod"/>
            </a:pPr>
            <a:r>
              <a:rPr lang="en-US" cap="none" dirty="0">
                <a:solidFill>
                  <a:srgbClr val="002060"/>
                </a:solidFill>
                <a:latin typeface="Arial Narrow" panose="020B0606020202030204" pitchFamily="34" charset="0"/>
              </a:rPr>
              <a:t>Generate possibilities for future weather conditions over the next 25 to 50 years based on current trends.</a:t>
            </a:r>
          </a:p>
          <a:p>
            <a:pPr marL="457200" indent="-457200">
              <a:buAutoNum type="arabicPeriod"/>
            </a:pPr>
            <a:r>
              <a:rPr lang="en-US" cap="none" dirty="0">
                <a:solidFill>
                  <a:srgbClr val="002060"/>
                </a:solidFill>
                <a:latin typeface="Arial Narrow" panose="020B0606020202030204" pitchFamily="34" charset="0"/>
              </a:rPr>
              <a:t>Determine the safest places for people to live in Europe over the next 25 to 50 years</a:t>
            </a:r>
            <a:r>
              <a:rPr lang="en-US" dirty="0">
                <a:solidFill>
                  <a:srgbClr val="002060"/>
                </a:solidFill>
                <a:latin typeface="Arial Narrow" panose="020B0606020202030204" pitchFamily="34" charset="0"/>
              </a:rPr>
              <a:t>.</a:t>
            </a:r>
          </a:p>
          <a:p>
            <a:pPr marL="0" indent="0">
              <a:buNone/>
            </a:pPr>
            <a:endParaRPr lang="en-US" dirty="0">
              <a:solidFill>
                <a:srgbClr val="002060"/>
              </a:solidFill>
              <a:latin typeface="Arial Narrow" panose="020B0606020202030204" pitchFamily="34" charset="0"/>
            </a:endParaRPr>
          </a:p>
        </p:txBody>
      </p:sp>
      <p:pic>
        <p:nvPicPr>
          <p:cNvPr id="5" name="Picture 4">
            <a:extLst>
              <a:ext uri="{FF2B5EF4-FFF2-40B4-BE49-F238E27FC236}">
                <a16:creationId xmlns:a16="http://schemas.microsoft.com/office/drawing/2014/main" id="{515D89B2-BD0C-49C6-B687-9F365EB0A840}"/>
              </a:ext>
            </a:extLst>
          </p:cNvPr>
          <p:cNvPicPr>
            <a:picLocks noChangeAspect="1"/>
          </p:cNvPicPr>
          <p:nvPr/>
        </p:nvPicPr>
        <p:blipFill>
          <a:blip r:embed="rId2"/>
          <a:stretch>
            <a:fillRect/>
          </a:stretch>
        </p:blipFill>
        <p:spPr>
          <a:xfrm>
            <a:off x="128587" y="1243014"/>
            <a:ext cx="828676" cy="893756"/>
          </a:xfrm>
          <a:prstGeom prst="rect">
            <a:avLst/>
          </a:prstGeom>
        </p:spPr>
      </p:pic>
    </p:spTree>
    <p:extLst>
      <p:ext uri="{BB962C8B-B14F-4D97-AF65-F5344CB8AC3E}">
        <p14:creationId xmlns:p14="http://schemas.microsoft.com/office/powerpoint/2010/main" val="97825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D0B5-B46C-48D1-87F2-C236EF349C4B}"/>
              </a:ext>
            </a:extLst>
          </p:cNvPr>
          <p:cNvSpPr>
            <a:spLocks noGrp="1"/>
          </p:cNvSpPr>
          <p:nvPr>
            <p:ph type="title"/>
          </p:nvPr>
        </p:nvSpPr>
        <p:spPr>
          <a:xfrm>
            <a:off x="385138" y="161317"/>
            <a:ext cx="11302036" cy="995971"/>
          </a:xfrm>
        </p:spPr>
        <p:txBody>
          <a:bodyPr>
            <a:normAutofit/>
          </a:bodyPr>
          <a:lstStyle/>
          <a:p>
            <a:pPr algn="l"/>
            <a:r>
              <a:rPr lang="en-US" sz="2800" b="1" dirty="0">
                <a:solidFill>
                  <a:srgbClr val="002060"/>
                </a:solidFill>
                <a:latin typeface="Arial Narrow" panose="020B0606020202030204" pitchFamily="34" charset="0"/>
              </a:rPr>
              <a:t>Thought experiments on the objectives – option 1</a:t>
            </a:r>
          </a:p>
        </p:txBody>
      </p:sp>
      <p:sp>
        <p:nvSpPr>
          <p:cNvPr id="5" name="AutoShape 4" descr="Image result for imagination icon">
            <a:extLst>
              <a:ext uri="{FF2B5EF4-FFF2-40B4-BE49-F238E27FC236}">
                <a16:creationId xmlns:a16="http://schemas.microsoft.com/office/drawing/2014/main" id="{C071E024-4491-492B-9F7F-1CF4F0B98FAB}"/>
              </a:ext>
            </a:extLst>
          </p:cNvPr>
          <p:cNvSpPr>
            <a:spLocks noGrp="1" noChangeAspect="1" noChangeArrowheads="1"/>
          </p:cNvSpPr>
          <p:nvPr>
            <p:ph sz="quarter" idx="13"/>
          </p:nvPr>
        </p:nvSpPr>
        <p:spPr bwMode="auto">
          <a:xfrm>
            <a:off x="385138" y="1185863"/>
            <a:ext cx="11272837" cy="5200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indent="-457200">
              <a:buAutoNum type="arabicPeriod"/>
            </a:pPr>
            <a:endParaRPr lang="en-US" cap="none" dirty="0">
              <a:solidFill>
                <a:srgbClr val="002060"/>
              </a:solidFill>
              <a:latin typeface="Arial Narrow" panose="020B0606020202030204" pitchFamily="34" charset="0"/>
            </a:endParaRPr>
          </a:p>
          <a:p>
            <a:pPr marL="457200" indent="-457200">
              <a:buAutoNum type="arabicPeriod"/>
            </a:pPr>
            <a:endParaRPr lang="en-US" cap="none" dirty="0">
              <a:solidFill>
                <a:srgbClr val="002060"/>
              </a:solidFill>
              <a:latin typeface="Arial Narrow" panose="020B0606020202030204" pitchFamily="34" charset="0"/>
            </a:endParaRPr>
          </a:p>
          <a:p>
            <a:pPr marL="457200" indent="-457200">
              <a:buAutoNum type="arabicPeriod"/>
            </a:pPr>
            <a:endParaRPr lang="en-US" cap="none" dirty="0">
              <a:solidFill>
                <a:srgbClr val="002060"/>
              </a:solidFill>
              <a:latin typeface="Arial Narrow" panose="020B0606020202030204" pitchFamily="34" charset="0"/>
            </a:endParaRPr>
          </a:p>
          <a:p>
            <a:pPr marL="457200" indent="-457200">
              <a:buAutoNum type="arabicPeriod"/>
            </a:pPr>
            <a:r>
              <a:rPr lang="en-US" cap="none" dirty="0">
                <a:solidFill>
                  <a:srgbClr val="002060"/>
                </a:solidFill>
                <a:latin typeface="Arial Narrow" panose="020B0606020202030204" pitchFamily="34" charset="0"/>
              </a:rPr>
              <a:t>Use historical and current information on known important weather features to determine trends, find average per feature and detect anomalies. Anomalies to be visualized on European map to localize events. </a:t>
            </a:r>
          </a:p>
          <a:p>
            <a:pPr marL="457200" indent="-457200">
              <a:buAutoNum type="arabicPeriod"/>
            </a:pPr>
            <a:r>
              <a:rPr lang="en-US" cap="none" dirty="0">
                <a:solidFill>
                  <a:srgbClr val="002060"/>
                </a:solidFill>
                <a:latin typeface="Arial Narrow" panose="020B0606020202030204" pitchFamily="34" charset="0"/>
              </a:rPr>
              <a:t>Trend analysis of increasing  extreme features using the 1960 – 2022 dataset. Use of statistical testing or machine learning to quantify trends and predict their persistence and charts to display anomalies frequency over decades. </a:t>
            </a:r>
          </a:p>
          <a:p>
            <a:pPr marL="457200" indent="-457200">
              <a:buAutoNum type="arabicPeriod"/>
            </a:pPr>
            <a:r>
              <a:rPr lang="en-US" cap="none" dirty="0">
                <a:solidFill>
                  <a:srgbClr val="002060"/>
                </a:solidFill>
                <a:latin typeface="Arial Narrow" panose="020B0606020202030204" pitchFamily="34" charset="0"/>
              </a:rPr>
              <a:t>Long-term weather scenario forecasting leveraging suitable climate model outputs and machine learning in Python to simulate future weather conditions – 2025 to 2050 and 2050 to 2075. This will be combined with spatial analysis to identify areas with stable weather features behaviour.</a:t>
            </a:r>
          </a:p>
          <a:p>
            <a:endParaRPr lang="en-US" dirty="0"/>
          </a:p>
        </p:txBody>
      </p:sp>
      <p:sp>
        <p:nvSpPr>
          <p:cNvPr id="7" name="AutoShape 6" descr="Image result for imagination icon">
            <a:extLst>
              <a:ext uri="{FF2B5EF4-FFF2-40B4-BE49-F238E27FC236}">
                <a16:creationId xmlns:a16="http://schemas.microsoft.com/office/drawing/2014/main" id="{C7917CF9-077A-42E2-A209-151B82731357}"/>
              </a:ext>
            </a:extLst>
          </p:cNvPr>
          <p:cNvSpPr>
            <a:spLocks noChangeAspect="1" noChangeArrowheads="1"/>
          </p:cNvSpPr>
          <p:nvPr/>
        </p:nvSpPr>
        <p:spPr bwMode="auto">
          <a:xfrm>
            <a:off x="59144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F024CF94-BB26-4F7D-9EF8-C385F207C222}"/>
              </a:ext>
            </a:extLst>
          </p:cNvPr>
          <p:cNvPicPr>
            <a:picLocks noChangeAspect="1"/>
          </p:cNvPicPr>
          <p:nvPr/>
        </p:nvPicPr>
        <p:blipFill>
          <a:blip r:embed="rId2"/>
          <a:stretch>
            <a:fillRect/>
          </a:stretch>
        </p:blipFill>
        <p:spPr>
          <a:xfrm>
            <a:off x="534025" y="1156792"/>
            <a:ext cx="1137613" cy="1308048"/>
          </a:xfrm>
          <a:prstGeom prst="rect">
            <a:avLst/>
          </a:prstGeom>
        </p:spPr>
      </p:pic>
    </p:spTree>
    <p:extLst>
      <p:ext uri="{BB962C8B-B14F-4D97-AF65-F5344CB8AC3E}">
        <p14:creationId xmlns:p14="http://schemas.microsoft.com/office/powerpoint/2010/main" val="4160233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D0B5-B46C-48D1-87F2-C236EF349C4B}"/>
              </a:ext>
            </a:extLst>
          </p:cNvPr>
          <p:cNvSpPr>
            <a:spLocks noGrp="1"/>
          </p:cNvSpPr>
          <p:nvPr>
            <p:ph type="title"/>
          </p:nvPr>
        </p:nvSpPr>
        <p:spPr>
          <a:xfrm>
            <a:off x="385138" y="161317"/>
            <a:ext cx="11302036" cy="995971"/>
          </a:xfrm>
        </p:spPr>
        <p:txBody>
          <a:bodyPr>
            <a:normAutofit/>
          </a:bodyPr>
          <a:lstStyle/>
          <a:p>
            <a:pPr algn="l"/>
            <a:r>
              <a:rPr lang="en-US" sz="2800" b="1" dirty="0">
                <a:solidFill>
                  <a:srgbClr val="002060"/>
                </a:solidFill>
                <a:latin typeface="Arial Narrow" panose="020B0606020202030204" pitchFamily="34" charset="0"/>
              </a:rPr>
              <a:t>Thought experiments option 1 – parts to the whole.</a:t>
            </a:r>
          </a:p>
        </p:txBody>
      </p:sp>
      <p:sp>
        <p:nvSpPr>
          <p:cNvPr id="5" name="AutoShape 4" descr="Image result for imagination icon">
            <a:extLst>
              <a:ext uri="{FF2B5EF4-FFF2-40B4-BE49-F238E27FC236}">
                <a16:creationId xmlns:a16="http://schemas.microsoft.com/office/drawing/2014/main" id="{C071E024-4491-492B-9F7F-1CF4F0B98FAB}"/>
              </a:ext>
            </a:extLst>
          </p:cNvPr>
          <p:cNvSpPr>
            <a:spLocks noGrp="1" noChangeAspect="1" noChangeArrowheads="1"/>
          </p:cNvSpPr>
          <p:nvPr>
            <p:ph sz="quarter" idx="13"/>
          </p:nvPr>
        </p:nvSpPr>
        <p:spPr bwMode="auto">
          <a:xfrm>
            <a:off x="385138" y="1185863"/>
            <a:ext cx="11272837" cy="5200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indent="-457200">
              <a:buAutoNum type="arabicPeriod"/>
            </a:pPr>
            <a:endParaRPr lang="en-US" cap="none" dirty="0">
              <a:solidFill>
                <a:srgbClr val="002060"/>
              </a:solidFill>
              <a:latin typeface="Arial Narrow" panose="020B0606020202030204" pitchFamily="34" charset="0"/>
            </a:endParaRPr>
          </a:p>
          <a:p>
            <a:pPr marL="457200" indent="-457200">
              <a:buAutoNum type="arabicPeriod"/>
            </a:pPr>
            <a:endParaRPr lang="en-US" cap="none" dirty="0">
              <a:solidFill>
                <a:srgbClr val="002060"/>
              </a:solidFill>
              <a:latin typeface="Arial Narrow" panose="020B0606020202030204" pitchFamily="34" charset="0"/>
            </a:endParaRPr>
          </a:p>
          <a:p>
            <a:pPr marL="457200" indent="-457200">
              <a:buAutoNum type="arabicPeriod"/>
            </a:pPr>
            <a:endParaRPr lang="en-US" cap="none" dirty="0">
              <a:solidFill>
                <a:srgbClr val="002060"/>
              </a:solidFill>
              <a:latin typeface="Arial Narrow" panose="020B0606020202030204" pitchFamily="34" charset="0"/>
            </a:endParaRPr>
          </a:p>
          <a:p>
            <a:pPr marL="0" indent="0">
              <a:buNone/>
            </a:pPr>
            <a:r>
              <a:rPr lang="en-US" b="1" cap="none" dirty="0">
                <a:solidFill>
                  <a:srgbClr val="002060"/>
                </a:solidFill>
                <a:latin typeface="Arial Narrow" panose="020B0606020202030204" pitchFamily="34" charset="0"/>
              </a:rPr>
              <a:t>The thought experiments here are complementary elements fitting into a whole project and not alternatives:</a:t>
            </a:r>
          </a:p>
          <a:p>
            <a:pPr marL="457200" indent="-457200">
              <a:buAutoNum type="arabicPeriod"/>
            </a:pPr>
            <a:r>
              <a:rPr lang="en-US" cap="none" dirty="0">
                <a:solidFill>
                  <a:srgbClr val="002060"/>
                </a:solidFill>
                <a:latin typeface="Arial Narrow" panose="020B0606020202030204" pitchFamily="34" charset="0"/>
              </a:rPr>
              <a:t> Anomalies detection analysis is aimed at objective 1 – pinpoint “unusual” weather events (extreme heat, heavy rainfall, etc.)</a:t>
            </a:r>
          </a:p>
          <a:p>
            <a:pPr marL="457200" indent="-457200">
              <a:buAutoNum type="arabicPeriod"/>
            </a:pPr>
            <a:r>
              <a:rPr lang="en-US" cap="none" dirty="0">
                <a:solidFill>
                  <a:srgbClr val="002060"/>
                </a:solidFill>
                <a:latin typeface="Arial Narrow" panose="020B0606020202030204" pitchFamily="34" charset="0"/>
              </a:rPr>
              <a:t>Trend analysis of unusual weather patterns satisfies objective 2 – determine if the ‘unusual’ is becoming increasingly regular </a:t>
            </a:r>
          </a:p>
          <a:p>
            <a:pPr marL="457200" indent="-457200">
              <a:buAutoNum type="arabicPeriod"/>
            </a:pPr>
            <a:r>
              <a:rPr lang="en-US" cap="none" dirty="0">
                <a:solidFill>
                  <a:srgbClr val="002060"/>
                </a:solidFill>
                <a:latin typeface="Arial Narrow" panose="020B0606020202030204" pitchFamily="34" charset="0"/>
              </a:rPr>
              <a:t>Long-term weather scenario forecasting satisfies objectives 3 and 4 – generate future weather possibilities and identify safest places to live.</a:t>
            </a:r>
          </a:p>
          <a:p>
            <a:endParaRPr lang="en-US" dirty="0"/>
          </a:p>
        </p:txBody>
      </p:sp>
      <p:sp>
        <p:nvSpPr>
          <p:cNvPr id="7" name="AutoShape 6" descr="Image result for imagination icon">
            <a:extLst>
              <a:ext uri="{FF2B5EF4-FFF2-40B4-BE49-F238E27FC236}">
                <a16:creationId xmlns:a16="http://schemas.microsoft.com/office/drawing/2014/main" id="{C7917CF9-077A-42E2-A209-151B82731357}"/>
              </a:ext>
            </a:extLst>
          </p:cNvPr>
          <p:cNvSpPr>
            <a:spLocks noChangeAspect="1" noChangeArrowheads="1"/>
          </p:cNvSpPr>
          <p:nvPr/>
        </p:nvSpPr>
        <p:spPr bwMode="auto">
          <a:xfrm>
            <a:off x="59144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F024CF94-BB26-4F7D-9EF8-C385F207C222}"/>
              </a:ext>
            </a:extLst>
          </p:cNvPr>
          <p:cNvPicPr>
            <a:picLocks noChangeAspect="1"/>
          </p:cNvPicPr>
          <p:nvPr/>
        </p:nvPicPr>
        <p:blipFill>
          <a:blip r:embed="rId2"/>
          <a:stretch>
            <a:fillRect/>
          </a:stretch>
        </p:blipFill>
        <p:spPr>
          <a:xfrm>
            <a:off x="534025" y="1156792"/>
            <a:ext cx="1137613" cy="1308048"/>
          </a:xfrm>
          <a:prstGeom prst="rect">
            <a:avLst/>
          </a:prstGeom>
        </p:spPr>
      </p:pic>
    </p:spTree>
    <p:extLst>
      <p:ext uri="{BB962C8B-B14F-4D97-AF65-F5344CB8AC3E}">
        <p14:creationId xmlns:p14="http://schemas.microsoft.com/office/powerpoint/2010/main" val="147570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D0B5-B46C-48D1-87F2-C236EF349C4B}"/>
              </a:ext>
            </a:extLst>
          </p:cNvPr>
          <p:cNvSpPr>
            <a:spLocks noGrp="1"/>
          </p:cNvSpPr>
          <p:nvPr>
            <p:ph type="title"/>
          </p:nvPr>
        </p:nvSpPr>
        <p:spPr>
          <a:xfrm>
            <a:off x="385138" y="161317"/>
            <a:ext cx="11302036" cy="995971"/>
          </a:xfrm>
        </p:spPr>
        <p:txBody>
          <a:bodyPr>
            <a:normAutofit/>
          </a:bodyPr>
          <a:lstStyle/>
          <a:p>
            <a:pPr algn="l"/>
            <a:r>
              <a:rPr lang="en-US" sz="2800" b="1" dirty="0">
                <a:solidFill>
                  <a:srgbClr val="002060"/>
                </a:solidFill>
                <a:latin typeface="Arial Narrow" panose="020B0606020202030204" pitchFamily="34" charset="0"/>
              </a:rPr>
              <a:t>Thought experiments options 2 and 3</a:t>
            </a:r>
          </a:p>
        </p:txBody>
      </p:sp>
      <p:sp>
        <p:nvSpPr>
          <p:cNvPr id="5" name="AutoShape 4" descr="Image result for imagination icon">
            <a:extLst>
              <a:ext uri="{FF2B5EF4-FFF2-40B4-BE49-F238E27FC236}">
                <a16:creationId xmlns:a16="http://schemas.microsoft.com/office/drawing/2014/main" id="{C071E024-4491-492B-9F7F-1CF4F0B98FAB}"/>
              </a:ext>
            </a:extLst>
          </p:cNvPr>
          <p:cNvSpPr>
            <a:spLocks noGrp="1" noChangeAspect="1" noChangeArrowheads="1"/>
          </p:cNvSpPr>
          <p:nvPr>
            <p:ph sz="quarter" idx="13"/>
          </p:nvPr>
        </p:nvSpPr>
        <p:spPr bwMode="auto">
          <a:xfrm>
            <a:off x="385138" y="1185863"/>
            <a:ext cx="11272837" cy="5200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457200" indent="-457200">
              <a:buAutoNum type="arabicPeriod"/>
            </a:pPr>
            <a:endParaRPr lang="en-US" cap="none" dirty="0">
              <a:solidFill>
                <a:srgbClr val="002060"/>
              </a:solidFill>
              <a:latin typeface="Arial Narrow" panose="020B0606020202030204" pitchFamily="34" charset="0"/>
            </a:endParaRPr>
          </a:p>
          <a:p>
            <a:pPr marL="457200" indent="-457200">
              <a:buAutoNum type="arabicPeriod"/>
            </a:pPr>
            <a:endParaRPr lang="en-US" cap="none" dirty="0">
              <a:solidFill>
                <a:srgbClr val="002060"/>
              </a:solidFill>
              <a:latin typeface="Arial Narrow" panose="020B0606020202030204" pitchFamily="34" charset="0"/>
            </a:endParaRPr>
          </a:p>
          <a:p>
            <a:pPr marL="457200" indent="-457200">
              <a:buAutoNum type="arabicPeriod"/>
            </a:pPr>
            <a:endParaRPr lang="en-US" cap="none" dirty="0">
              <a:solidFill>
                <a:srgbClr val="002060"/>
              </a:solidFill>
              <a:latin typeface="Arial Narrow" panose="020B0606020202030204" pitchFamily="34" charset="0"/>
            </a:endParaRPr>
          </a:p>
          <a:p>
            <a:pPr marL="0" indent="0">
              <a:buNone/>
            </a:pPr>
            <a:r>
              <a:rPr lang="en-US" b="1" cap="none" dirty="0">
                <a:solidFill>
                  <a:srgbClr val="002060"/>
                </a:solidFill>
                <a:latin typeface="Arial Narrow" panose="020B0606020202030204" pitchFamily="34" charset="0"/>
              </a:rPr>
              <a:t>The thought experiments here could be alternatives to option 1 and offer some uniqueness:</a:t>
            </a:r>
          </a:p>
          <a:p>
            <a:pPr marL="457200" indent="-457200">
              <a:buAutoNum type="arabicPeriod"/>
            </a:pPr>
            <a:r>
              <a:rPr lang="en-US" cap="none" dirty="0">
                <a:solidFill>
                  <a:srgbClr val="002060"/>
                </a:solidFill>
                <a:latin typeface="Arial Narrow" panose="020B0606020202030204" pitchFamily="34" charset="0"/>
              </a:rPr>
              <a:t> Option 2 – regional weather patterns clustering – can address objectives 1 and 4 to determine unusual weather patterns and safer regions</a:t>
            </a:r>
          </a:p>
          <a:p>
            <a:pPr marL="457200" indent="-457200">
              <a:buAutoNum type="arabicPeriod"/>
            </a:pPr>
            <a:r>
              <a:rPr lang="en-US" cap="none" dirty="0">
                <a:solidFill>
                  <a:srgbClr val="002060"/>
                </a:solidFill>
                <a:latin typeface="Arial Narrow" panose="020B0606020202030204" pitchFamily="34" charset="0"/>
              </a:rPr>
              <a:t>Option 3 – predictive classification of extreme/unusual weather events – can address objectives 2 and 3 to quantify trends of unusual weather patterns and generate future scenarios</a:t>
            </a:r>
          </a:p>
          <a:p>
            <a:endParaRPr lang="en-US" dirty="0"/>
          </a:p>
        </p:txBody>
      </p:sp>
      <p:sp>
        <p:nvSpPr>
          <p:cNvPr id="7" name="AutoShape 6" descr="Image result for imagination icon">
            <a:extLst>
              <a:ext uri="{FF2B5EF4-FFF2-40B4-BE49-F238E27FC236}">
                <a16:creationId xmlns:a16="http://schemas.microsoft.com/office/drawing/2014/main" id="{C7917CF9-077A-42E2-A209-151B82731357}"/>
              </a:ext>
            </a:extLst>
          </p:cNvPr>
          <p:cNvSpPr>
            <a:spLocks noChangeAspect="1" noChangeArrowheads="1"/>
          </p:cNvSpPr>
          <p:nvPr/>
        </p:nvSpPr>
        <p:spPr bwMode="auto">
          <a:xfrm>
            <a:off x="59144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F024CF94-BB26-4F7D-9EF8-C385F207C222}"/>
              </a:ext>
            </a:extLst>
          </p:cNvPr>
          <p:cNvPicPr>
            <a:picLocks noChangeAspect="1"/>
          </p:cNvPicPr>
          <p:nvPr/>
        </p:nvPicPr>
        <p:blipFill>
          <a:blip r:embed="rId2"/>
          <a:stretch>
            <a:fillRect/>
          </a:stretch>
        </p:blipFill>
        <p:spPr>
          <a:xfrm>
            <a:off x="534025" y="1156792"/>
            <a:ext cx="1137613" cy="1308048"/>
          </a:xfrm>
          <a:prstGeom prst="rect">
            <a:avLst/>
          </a:prstGeom>
        </p:spPr>
      </p:pic>
    </p:spTree>
    <p:extLst>
      <p:ext uri="{BB962C8B-B14F-4D97-AF65-F5344CB8AC3E}">
        <p14:creationId xmlns:p14="http://schemas.microsoft.com/office/powerpoint/2010/main" val="890271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5F94-18B2-483D-90EA-031F65FC538B}"/>
              </a:ext>
            </a:extLst>
          </p:cNvPr>
          <p:cNvSpPr>
            <a:spLocks noGrp="1"/>
          </p:cNvSpPr>
          <p:nvPr>
            <p:ph type="title"/>
          </p:nvPr>
        </p:nvSpPr>
        <p:spPr>
          <a:xfrm>
            <a:off x="199400" y="1"/>
            <a:ext cx="11931938" cy="1085850"/>
          </a:xfrm>
        </p:spPr>
        <p:txBody>
          <a:bodyPr>
            <a:normAutofit/>
          </a:bodyPr>
          <a:lstStyle/>
          <a:p>
            <a:pPr algn="l"/>
            <a:r>
              <a:rPr lang="en-US" sz="2800" b="1" dirty="0">
                <a:solidFill>
                  <a:srgbClr val="002060"/>
                </a:solidFill>
                <a:latin typeface="Arial Narrow" panose="020B0606020202030204" pitchFamily="34" charset="0"/>
              </a:rPr>
              <a:t>Option 1 - Anomalies detection and trends analysis</a:t>
            </a:r>
          </a:p>
        </p:txBody>
      </p:sp>
      <p:sp>
        <p:nvSpPr>
          <p:cNvPr id="3" name="Content Placeholder 2">
            <a:extLst>
              <a:ext uri="{FF2B5EF4-FFF2-40B4-BE49-F238E27FC236}">
                <a16:creationId xmlns:a16="http://schemas.microsoft.com/office/drawing/2014/main" id="{D54DE14D-1236-408A-A2A6-ACE2C727C1A1}"/>
              </a:ext>
            </a:extLst>
          </p:cNvPr>
          <p:cNvSpPr>
            <a:spLocks noGrp="1"/>
          </p:cNvSpPr>
          <p:nvPr>
            <p:ph sz="quarter" idx="13"/>
          </p:nvPr>
        </p:nvSpPr>
        <p:spPr>
          <a:xfrm>
            <a:off x="213060" y="1085852"/>
            <a:ext cx="5959139" cy="5643562"/>
          </a:xfrm>
        </p:spPr>
        <p:txBody>
          <a:bodyPr/>
          <a:lstStyle/>
          <a:p>
            <a:r>
              <a:rPr lang="en-US" cap="none" dirty="0">
                <a:solidFill>
                  <a:srgbClr val="002060"/>
                </a:solidFill>
                <a:latin typeface="Arial Narrow" panose="020B0606020202030204" pitchFamily="34" charset="0"/>
              </a:rPr>
              <a:t>Exhaustive historical weather data to be available, cutting across all units of European climate categories</a:t>
            </a:r>
          </a:p>
          <a:p>
            <a:r>
              <a:rPr lang="en-US" cap="none" dirty="0">
                <a:solidFill>
                  <a:srgbClr val="002060"/>
                </a:solidFill>
                <a:latin typeface="Arial Narrow" panose="020B0606020202030204" pitchFamily="34" charset="0"/>
              </a:rPr>
              <a:t>Classification algorithms in Python can then be used to categorize weather features tendencies over history, generate average and use of spatial dataset to visualize these patterns continentally</a:t>
            </a:r>
          </a:p>
          <a:p>
            <a:r>
              <a:rPr lang="en-US" cap="none" dirty="0">
                <a:solidFill>
                  <a:srgbClr val="002060"/>
                </a:solidFill>
                <a:latin typeface="Arial Narrow" panose="020B0606020202030204" pitchFamily="34" charset="0"/>
              </a:rPr>
              <a:t> Time-series analysis machine learning models in Python can then be used to determine if the intensity of unusual weather events are increasing (typhoon, hurricane, draughts, etc.)</a:t>
            </a:r>
          </a:p>
          <a:p>
            <a:r>
              <a:rPr lang="en-US" cap="none" dirty="0">
                <a:solidFill>
                  <a:srgbClr val="002060"/>
                </a:solidFill>
                <a:latin typeface="Arial Narrow" panose="020B0606020202030204" pitchFamily="34" charset="0"/>
              </a:rPr>
              <a:t>Right hand-side visual shows a chart of features importance in weather data using an ensemble random forest model for a European weather station</a:t>
            </a:r>
            <a:endParaRPr lang="en-US" dirty="0">
              <a:solidFill>
                <a:srgbClr val="002060"/>
              </a:solidFill>
              <a:latin typeface="Arial Narrow" panose="020B0606020202030204" pitchFamily="34" charset="0"/>
            </a:endParaRPr>
          </a:p>
        </p:txBody>
      </p:sp>
      <p:pic>
        <p:nvPicPr>
          <p:cNvPr id="5" name="Content Placeholder 4">
            <a:extLst>
              <a:ext uri="{FF2B5EF4-FFF2-40B4-BE49-F238E27FC236}">
                <a16:creationId xmlns:a16="http://schemas.microsoft.com/office/drawing/2014/main" id="{C986B0CF-CDCB-4E5C-B3A1-ECD05D44FE48}"/>
              </a:ext>
            </a:extLst>
          </p:cNvPr>
          <p:cNvPicPr>
            <a:picLocks noGrp="1"/>
          </p:cNvPicPr>
          <p:nvPr>
            <p:ph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085851"/>
            <a:ext cx="6096000" cy="5643563"/>
          </a:xfrm>
          <a:prstGeom prst="rect">
            <a:avLst/>
          </a:prstGeom>
          <a:noFill/>
          <a:ln>
            <a:noFill/>
          </a:ln>
        </p:spPr>
      </p:pic>
    </p:spTree>
    <p:extLst>
      <p:ext uri="{BB962C8B-B14F-4D97-AF65-F5344CB8AC3E}">
        <p14:creationId xmlns:p14="http://schemas.microsoft.com/office/powerpoint/2010/main" val="4043039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5F94-18B2-483D-90EA-031F65FC538B}"/>
              </a:ext>
            </a:extLst>
          </p:cNvPr>
          <p:cNvSpPr>
            <a:spLocks noGrp="1"/>
          </p:cNvSpPr>
          <p:nvPr>
            <p:ph type="title"/>
          </p:nvPr>
        </p:nvSpPr>
        <p:spPr>
          <a:xfrm>
            <a:off x="199400" y="1"/>
            <a:ext cx="11931938" cy="1085850"/>
          </a:xfrm>
        </p:spPr>
        <p:txBody>
          <a:bodyPr>
            <a:normAutofit/>
          </a:bodyPr>
          <a:lstStyle/>
          <a:p>
            <a:pPr algn="l"/>
            <a:r>
              <a:rPr lang="en-US" sz="2800" b="1" dirty="0">
                <a:solidFill>
                  <a:srgbClr val="002060"/>
                </a:solidFill>
                <a:latin typeface="Arial Narrow" panose="020B0606020202030204" pitchFamily="34" charset="0"/>
              </a:rPr>
              <a:t>Option 1 – long-term scenario forecasting</a:t>
            </a:r>
          </a:p>
        </p:txBody>
      </p:sp>
      <p:sp>
        <p:nvSpPr>
          <p:cNvPr id="3" name="Content Placeholder 2">
            <a:extLst>
              <a:ext uri="{FF2B5EF4-FFF2-40B4-BE49-F238E27FC236}">
                <a16:creationId xmlns:a16="http://schemas.microsoft.com/office/drawing/2014/main" id="{D54DE14D-1236-408A-A2A6-ACE2C727C1A1}"/>
              </a:ext>
            </a:extLst>
          </p:cNvPr>
          <p:cNvSpPr>
            <a:spLocks noGrp="1"/>
          </p:cNvSpPr>
          <p:nvPr>
            <p:ph sz="quarter" idx="13"/>
          </p:nvPr>
        </p:nvSpPr>
        <p:spPr>
          <a:xfrm>
            <a:off x="213060" y="1085852"/>
            <a:ext cx="5873415" cy="5643562"/>
          </a:xfrm>
        </p:spPr>
        <p:txBody>
          <a:bodyPr>
            <a:normAutofit/>
          </a:bodyPr>
          <a:lstStyle/>
          <a:p>
            <a:r>
              <a:rPr lang="en-US" cap="none" dirty="0">
                <a:solidFill>
                  <a:srgbClr val="002060"/>
                </a:solidFill>
                <a:latin typeface="Arial Narrow" panose="020B0606020202030204" pitchFamily="34" charset="0"/>
              </a:rPr>
              <a:t>We also need synthetic climate models datasets which can simulate the interactions of the important drivers of climatic events (precipitation, temperature, atmosphere, etc.)</a:t>
            </a:r>
          </a:p>
          <a:p>
            <a:r>
              <a:rPr lang="en-US" cap="none" dirty="0">
                <a:solidFill>
                  <a:srgbClr val="002060"/>
                </a:solidFill>
                <a:latin typeface="Arial Narrow" panose="020B0606020202030204" pitchFamily="34" charset="0"/>
              </a:rPr>
              <a:t>An example of these mathematical models is CMIP6 – Coupled Model Intercomparison Project Phase 6</a:t>
            </a:r>
          </a:p>
          <a:p>
            <a:r>
              <a:rPr lang="en-US" cap="none" dirty="0">
                <a:solidFill>
                  <a:srgbClr val="002060"/>
                </a:solidFill>
                <a:latin typeface="Arial Narrow" panose="020B0606020202030204" pitchFamily="34" charset="0"/>
              </a:rPr>
              <a:t>The mathematical models can be linked with either ensemble random forest or neural network in Python to generate probabilistic weather scenarios for the next 25 to 50 years</a:t>
            </a:r>
          </a:p>
          <a:p>
            <a:r>
              <a:rPr lang="en-US" cap="none" dirty="0">
                <a:solidFill>
                  <a:srgbClr val="002060"/>
                </a:solidFill>
                <a:latin typeface="Arial Narrow" panose="020B0606020202030204" pitchFamily="34" charset="0"/>
              </a:rPr>
              <a:t>European spatial dataset will again be used at this stage to isolate safest regions with friendly weather events</a:t>
            </a:r>
          </a:p>
          <a:p>
            <a:r>
              <a:rPr lang="en-US" cap="none" dirty="0">
                <a:solidFill>
                  <a:srgbClr val="002060"/>
                </a:solidFill>
                <a:latin typeface="Arial Narrow" panose="020B0606020202030204" pitchFamily="34" charset="0"/>
              </a:rPr>
              <a:t>Visual is an example of real-life weather conditions (cloudy) that may be simulated at this stage with option 1</a:t>
            </a:r>
            <a:endParaRPr lang="en-US" dirty="0">
              <a:solidFill>
                <a:srgbClr val="002060"/>
              </a:solidFill>
              <a:latin typeface="Arial Narrow" panose="020B0606020202030204" pitchFamily="34" charset="0"/>
            </a:endParaRPr>
          </a:p>
        </p:txBody>
      </p:sp>
      <p:pic>
        <p:nvPicPr>
          <p:cNvPr id="8" name="Content Placeholder 7">
            <a:extLst>
              <a:ext uri="{FF2B5EF4-FFF2-40B4-BE49-F238E27FC236}">
                <a16:creationId xmlns:a16="http://schemas.microsoft.com/office/drawing/2014/main" id="{11BA73E7-A4F4-4A84-BF7B-9D98AB5FFE2F}"/>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105526" y="1285875"/>
            <a:ext cx="6023950" cy="5572123"/>
          </a:xfrm>
        </p:spPr>
      </p:pic>
    </p:spTree>
    <p:extLst>
      <p:ext uri="{BB962C8B-B14F-4D97-AF65-F5344CB8AC3E}">
        <p14:creationId xmlns:p14="http://schemas.microsoft.com/office/powerpoint/2010/main" val="411455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C84A-806F-4745-865A-36F9353E5087}"/>
              </a:ext>
            </a:extLst>
          </p:cNvPr>
          <p:cNvSpPr>
            <a:spLocks noGrp="1"/>
          </p:cNvSpPr>
          <p:nvPr>
            <p:ph type="title"/>
          </p:nvPr>
        </p:nvSpPr>
        <p:spPr>
          <a:xfrm>
            <a:off x="130004" y="125032"/>
            <a:ext cx="11931367" cy="941770"/>
          </a:xfrm>
        </p:spPr>
        <p:txBody>
          <a:bodyPr>
            <a:normAutofit/>
          </a:bodyPr>
          <a:lstStyle/>
          <a:p>
            <a:pPr algn="l"/>
            <a:r>
              <a:rPr lang="en-US" sz="2800" b="1" dirty="0">
                <a:solidFill>
                  <a:srgbClr val="002060"/>
                </a:solidFill>
                <a:latin typeface="Arial Narrow" panose="020B0606020202030204" pitchFamily="34" charset="0"/>
              </a:rPr>
              <a:t>Thought experiment Option 2</a:t>
            </a:r>
          </a:p>
        </p:txBody>
      </p:sp>
      <p:sp>
        <p:nvSpPr>
          <p:cNvPr id="3" name="Content Placeholder 2">
            <a:extLst>
              <a:ext uri="{FF2B5EF4-FFF2-40B4-BE49-F238E27FC236}">
                <a16:creationId xmlns:a16="http://schemas.microsoft.com/office/drawing/2014/main" id="{9C1F37E8-6320-43EB-8E18-B7B4E95E7501}"/>
              </a:ext>
            </a:extLst>
          </p:cNvPr>
          <p:cNvSpPr>
            <a:spLocks noGrp="1"/>
          </p:cNvSpPr>
          <p:nvPr>
            <p:ph sz="quarter" idx="13"/>
          </p:nvPr>
        </p:nvSpPr>
        <p:spPr>
          <a:xfrm>
            <a:off x="130004" y="1066802"/>
            <a:ext cx="11931366" cy="5666166"/>
          </a:xfrm>
        </p:spPr>
        <p:txBody>
          <a:bodyPr>
            <a:normAutofit lnSpcReduction="10000"/>
          </a:bodyPr>
          <a:lstStyle/>
          <a:p>
            <a:pPr marL="0" indent="0">
              <a:buNone/>
            </a:pPr>
            <a:r>
              <a:rPr lang="en-US" b="1" cap="none" dirty="0">
                <a:solidFill>
                  <a:srgbClr val="002060"/>
                </a:solidFill>
                <a:latin typeface="Arial Narrow" panose="020B0606020202030204" pitchFamily="34" charset="0"/>
              </a:rPr>
              <a:t>Summary:</a:t>
            </a:r>
            <a:r>
              <a:rPr lang="en-US" cap="none" dirty="0">
                <a:solidFill>
                  <a:srgbClr val="002060"/>
                </a:solidFill>
                <a:latin typeface="Arial Narrow" panose="020B0606020202030204" pitchFamily="34" charset="0"/>
              </a:rPr>
              <a:t> </a:t>
            </a:r>
          </a:p>
          <a:p>
            <a:pPr>
              <a:buFont typeface="Wingdings" panose="05000000000000000000" pitchFamily="2" charset="2"/>
              <a:buChar char="v"/>
            </a:pPr>
            <a:r>
              <a:rPr lang="en-US" dirty="0">
                <a:solidFill>
                  <a:srgbClr val="002060"/>
                </a:solidFill>
                <a:latin typeface="Arial Narrow" panose="020B0606020202030204" pitchFamily="34" charset="0"/>
              </a:rPr>
              <a:t> </a:t>
            </a:r>
            <a:r>
              <a:rPr lang="en-US" sz="1700" cap="none" dirty="0">
                <a:solidFill>
                  <a:srgbClr val="002060"/>
                </a:solidFill>
                <a:latin typeface="Arial Narrow" panose="020B0606020202030204" pitchFamily="34" charset="0"/>
              </a:rPr>
              <a:t>Develop unsupervised machine learning model in Python (e.g., k-means clustering or Gaussian Mixture, using scikit-learn) to group European weather regions on the historical weather data with the current features. </a:t>
            </a:r>
          </a:p>
          <a:p>
            <a:pPr>
              <a:buFont typeface="Wingdings" panose="05000000000000000000" pitchFamily="2" charset="2"/>
              <a:buChar char="v"/>
            </a:pPr>
            <a:r>
              <a:rPr lang="en-US" sz="1700" cap="none" dirty="0">
                <a:solidFill>
                  <a:srgbClr val="002060"/>
                </a:solidFill>
                <a:latin typeface="Arial Narrow" panose="020B0606020202030204" pitchFamily="34" charset="0"/>
              </a:rPr>
              <a:t>Identify clusters with similar weather behaviours and detect outliers representing unusual patterns (e.g., extreme storms, etc.)</a:t>
            </a:r>
          </a:p>
          <a:p>
            <a:pPr>
              <a:buFont typeface="Wingdings" panose="05000000000000000000" pitchFamily="2" charset="2"/>
              <a:buChar char="v"/>
            </a:pPr>
            <a:r>
              <a:rPr lang="en-US" sz="1700" cap="none" dirty="0">
                <a:solidFill>
                  <a:srgbClr val="002060"/>
                </a:solidFill>
                <a:latin typeface="Arial Narrow" panose="020B0606020202030204" pitchFamily="34" charset="0"/>
              </a:rPr>
              <a:t>Visualize clusters on a map to highlight regions with stable vs. erratic weather to identify safer areas less prone to extremes</a:t>
            </a:r>
          </a:p>
          <a:p>
            <a:pPr>
              <a:buFont typeface="Wingdings" panose="05000000000000000000" pitchFamily="2" charset="2"/>
              <a:buChar char="v"/>
            </a:pPr>
            <a:r>
              <a:rPr lang="en-US" sz="1700" cap="none" dirty="0">
                <a:solidFill>
                  <a:srgbClr val="002060"/>
                </a:solidFill>
                <a:latin typeface="Arial Narrow" panose="020B0606020202030204" pitchFamily="34" charset="0"/>
              </a:rPr>
              <a:t>Validate the clusters with silhouette scores or domain expertise to ascertain reliability of the clusters</a:t>
            </a:r>
          </a:p>
          <a:p>
            <a:pPr>
              <a:buFont typeface="Wingdings" panose="05000000000000000000" pitchFamily="2" charset="2"/>
              <a:buChar char="v"/>
            </a:pPr>
            <a:r>
              <a:rPr lang="en-US" sz="1700" cap="none" dirty="0">
                <a:solidFill>
                  <a:srgbClr val="002060"/>
                </a:solidFill>
                <a:latin typeface="Arial Narrow" panose="020B0606020202030204" pitchFamily="34" charset="0"/>
              </a:rPr>
              <a:t>Combine with statistical summaries to quantify feature differences between clusters (e.g., variance in precipitation, etc.)</a:t>
            </a:r>
          </a:p>
          <a:p>
            <a:pPr marL="0" indent="0">
              <a:buNone/>
            </a:pPr>
            <a:r>
              <a:rPr lang="en-US" b="1" cap="none" dirty="0">
                <a:solidFill>
                  <a:srgbClr val="002060"/>
                </a:solidFill>
                <a:latin typeface="Arial Narrow" panose="020B0606020202030204" pitchFamily="34" charset="0"/>
              </a:rPr>
              <a:t>Feasibility:</a:t>
            </a:r>
          </a:p>
          <a:p>
            <a:pPr>
              <a:buFont typeface="Wingdings" panose="05000000000000000000" pitchFamily="2" charset="2"/>
              <a:buChar char="v"/>
            </a:pPr>
            <a:r>
              <a:rPr lang="en-US" sz="1700" cap="none" dirty="0">
                <a:solidFill>
                  <a:srgbClr val="002060"/>
                </a:solidFill>
                <a:latin typeface="Arial Narrow" panose="020B0606020202030204" pitchFamily="34" charset="0"/>
              </a:rPr>
              <a:t>Can use the available historical dataset/enriched version with rich Python libraries and good for displaying bright and identifiable regional insights</a:t>
            </a:r>
          </a:p>
          <a:p>
            <a:pPr marL="0" indent="0">
              <a:buNone/>
            </a:pPr>
            <a:r>
              <a:rPr lang="en-US" b="1" cap="none" dirty="0">
                <a:solidFill>
                  <a:srgbClr val="002060"/>
                </a:solidFill>
                <a:latin typeface="Arial Narrow" panose="020B0606020202030204" pitchFamily="34" charset="0"/>
              </a:rPr>
              <a:t>Output:</a:t>
            </a:r>
          </a:p>
          <a:p>
            <a:pPr>
              <a:buFont typeface="Wingdings" panose="05000000000000000000" pitchFamily="2" charset="2"/>
              <a:buChar char="v"/>
            </a:pPr>
            <a:r>
              <a:rPr lang="en-US" sz="1700" cap="none" dirty="0">
                <a:solidFill>
                  <a:srgbClr val="002060"/>
                </a:solidFill>
                <a:latin typeface="Arial Narrow" panose="020B0606020202030204" pitchFamily="34" charset="0"/>
              </a:rPr>
              <a:t>A map of clustered regions with a table summarizing clusters characteristics </a:t>
            </a:r>
          </a:p>
          <a:p>
            <a:pPr marL="0" indent="0">
              <a:buNone/>
            </a:pPr>
            <a:r>
              <a:rPr lang="en-US" b="1" cap="none" dirty="0">
                <a:solidFill>
                  <a:srgbClr val="002060"/>
                </a:solidFill>
                <a:latin typeface="Arial Narrow" panose="020B0606020202030204" pitchFamily="34" charset="0"/>
              </a:rPr>
              <a:t>Uniqueness:</a:t>
            </a:r>
          </a:p>
          <a:p>
            <a:pPr>
              <a:buFont typeface="Wingdings" panose="05000000000000000000" pitchFamily="2" charset="2"/>
              <a:buChar char="v"/>
            </a:pPr>
            <a:r>
              <a:rPr lang="en-US" sz="1700" cap="none" dirty="0">
                <a:solidFill>
                  <a:srgbClr val="002060"/>
                </a:solidFill>
                <a:latin typeface="Arial Narrow" panose="020B0606020202030204" pitchFamily="34" charset="0"/>
              </a:rPr>
              <a:t>This option focuses on spatial grouping rather than temporal trends, offering a complementary tangent on anomaly detection</a:t>
            </a:r>
          </a:p>
          <a:p>
            <a:pPr>
              <a:buFont typeface="Wingdings" panose="05000000000000000000" pitchFamily="2" charset="2"/>
              <a:buChar char="v"/>
            </a:pPr>
            <a:endParaRPr lang="en-US" sz="1800" cap="none"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1787816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C84A-806F-4745-865A-36F9353E5087}"/>
              </a:ext>
            </a:extLst>
          </p:cNvPr>
          <p:cNvSpPr>
            <a:spLocks noGrp="1"/>
          </p:cNvSpPr>
          <p:nvPr>
            <p:ph type="title"/>
          </p:nvPr>
        </p:nvSpPr>
        <p:spPr>
          <a:xfrm>
            <a:off x="130004" y="125032"/>
            <a:ext cx="11931367" cy="941770"/>
          </a:xfrm>
        </p:spPr>
        <p:txBody>
          <a:bodyPr>
            <a:normAutofit/>
          </a:bodyPr>
          <a:lstStyle/>
          <a:p>
            <a:pPr algn="l"/>
            <a:r>
              <a:rPr lang="en-US" sz="2800" b="1" dirty="0">
                <a:solidFill>
                  <a:srgbClr val="002060"/>
                </a:solidFill>
                <a:latin typeface="Arial Narrow" panose="020B0606020202030204" pitchFamily="34" charset="0"/>
              </a:rPr>
              <a:t>Thought experiment Option 3</a:t>
            </a:r>
          </a:p>
        </p:txBody>
      </p:sp>
      <p:sp>
        <p:nvSpPr>
          <p:cNvPr id="3" name="Content Placeholder 2">
            <a:extLst>
              <a:ext uri="{FF2B5EF4-FFF2-40B4-BE49-F238E27FC236}">
                <a16:creationId xmlns:a16="http://schemas.microsoft.com/office/drawing/2014/main" id="{9C1F37E8-6320-43EB-8E18-B7B4E95E7501}"/>
              </a:ext>
            </a:extLst>
          </p:cNvPr>
          <p:cNvSpPr>
            <a:spLocks noGrp="1"/>
          </p:cNvSpPr>
          <p:nvPr>
            <p:ph sz="quarter" idx="13"/>
          </p:nvPr>
        </p:nvSpPr>
        <p:spPr>
          <a:xfrm>
            <a:off x="130004" y="1066802"/>
            <a:ext cx="11931366" cy="5666166"/>
          </a:xfrm>
        </p:spPr>
        <p:txBody>
          <a:bodyPr>
            <a:normAutofit lnSpcReduction="10000"/>
          </a:bodyPr>
          <a:lstStyle/>
          <a:p>
            <a:pPr marL="0" indent="0">
              <a:buNone/>
            </a:pPr>
            <a:r>
              <a:rPr lang="en-US" b="1" cap="none" dirty="0">
                <a:solidFill>
                  <a:srgbClr val="002060"/>
                </a:solidFill>
                <a:latin typeface="Arial Narrow" panose="020B0606020202030204" pitchFamily="34" charset="0"/>
              </a:rPr>
              <a:t>Summary:</a:t>
            </a:r>
            <a:r>
              <a:rPr lang="en-US" cap="none" dirty="0">
                <a:solidFill>
                  <a:srgbClr val="002060"/>
                </a:solidFill>
                <a:latin typeface="Arial Narrow" panose="020B0606020202030204" pitchFamily="34" charset="0"/>
              </a:rPr>
              <a:t> </a:t>
            </a:r>
          </a:p>
          <a:p>
            <a:pPr>
              <a:buFont typeface="Wingdings" panose="05000000000000000000" pitchFamily="2" charset="2"/>
              <a:buChar char="v"/>
            </a:pPr>
            <a:r>
              <a:rPr lang="en-US" dirty="0">
                <a:solidFill>
                  <a:srgbClr val="002060"/>
                </a:solidFill>
                <a:latin typeface="Arial Narrow" panose="020B0606020202030204" pitchFamily="34" charset="0"/>
              </a:rPr>
              <a:t> </a:t>
            </a:r>
            <a:r>
              <a:rPr lang="en-US" sz="1700" cap="none" dirty="0">
                <a:solidFill>
                  <a:srgbClr val="002060"/>
                </a:solidFill>
                <a:latin typeface="Arial Narrow" panose="020B0606020202030204" pitchFamily="34" charset="0"/>
              </a:rPr>
              <a:t>Develop a supervised machine learning model in Python (Random Forest, </a:t>
            </a:r>
            <a:r>
              <a:rPr lang="en-US" sz="1700" cap="none" dirty="0" err="1">
                <a:solidFill>
                  <a:srgbClr val="002060"/>
                </a:solidFill>
                <a:latin typeface="Arial Narrow" panose="020B0606020202030204" pitchFamily="34" charset="0"/>
              </a:rPr>
              <a:t>XGBoost</a:t>
            </a:r>
            <a:r>
              <a:rPr lang="en-US" sz="1700" cap="none" dirty="0">
                <a:solidFill>
                  <a:srgbClr val="002060"/>
                </a:solidFill>
                <a:latin typeface="Arial Narrow" panose="020B0606020202030204" pitchFamily="34" charset="0"/>
              </a:rPr>
              <a:t>, etc.) to classify and predict extreme weather events using the available/or enriched historical data with current features.</a:t>
            </a:r>
          </a:p>
          <a:p>
            <a:pPr>
              <a:buFont typeface="Wingdings" panose="05000000000000000000" pitchFamily="2" charset="2"/>
              <a:buChar char="v"/>
            </a:pPr>
            <a:r>
              <a:rPr lang="en-US" sz="1700" cap="none" dirty="0">
                <a:solidFill>
                  <a:srgbClr val="002060"/>
                </a:solidFill>
                <a:latin typeface="Arial Narrow" panose="020B0606020202030204" pitchFamily="34" charset="0"/>
              </a:rPr>
              <a:t>Train the model to identify conditions leading to extreme weather events and access the likelihood of events increase over time – trend analysis</a:t>
            </a:r>
          </a:p>
          <a:p>
            <a:pPr>
              <a:buFont typeface="Wingdings" panose="05000000000000000000" pitchFamily="2" charset="2"/>
              <a:buChar char="v"/>
            </a:pPr>
            <a:r>
              <a:rPr lang="en-US" sz="1700" cap="none" dirty="0">
                <a:solidFill>
                  <a:srgbClr val="002060"/>
                </a:solidFill>
                <a:latin typeface="Arial Narrow" panose="020B0606020202030204" pitchFamily="34" charset="0"/>
              </a:rPr>
              <a:t>Compile the feature importance to highlight key drivers of extreme events (e.g., changes in precipitation, max. temperature, etc.)</a:t>
            </a:r>
          </a:p>
          <a:p>
            <a:pPr>
              <a:buFont typeface="Wingdings" panose="05000000000000000000" pitchFamily="2" charset="2"/>
              <a:buChar char="v"/>
            </a:pPr>
            <a:r>
              <a:rPr lang="en-US" sz="1700" cap="none" dirty="0">
                <a:solidFill>
                  <a:srgbClr val="002060"/>
                </a:solidFill>
                <a:latin typeface="Arial Narrow" panose="020B0606020202030204" pitchFamily="34" charset="0"/>
              </a:rPr>
              <a:t>Generate probabilistic predictions for 2025 – 2075 using synthetic future data from climate models (e.g., CMIP6). </a:t>
            </a:r>
          </a:p>
          <a:p>
            <a:pPr>
              <a:buFont typeface="Wingdings" panose="05000000000000000000" pitchFamily="2" charset="2"/>
              <a:buChar char="v"/>
            </a:pPr>
            <a:r>
              <a:rPr lang="en-US" sz="1700" cap="none" dirty="0">
                <a:solidFill>
                  <a:srgbClr val="002060"/>
                </a:solidFill>
                <a:latin typeface="Arial Narrow" panose="020B0606020202030204" pitchFamily="34" charset="0"/>
              </a:rPr>
              <a:t>Visualize results with a chart showing predicted event probabilities over time </a:t>
            </a:r>
          </a:p>
          <a:p>
            <a:pPr marL="0" indent="0">
              <a:buNone/>
            </a:pPr>
            <a:r>
              <a:rPr lang="en-US" b="1" cap="none" dirty="0">
                <a:solidFill>
                  <a:srgbClr val="002060"/>
                </a:solidFill>
                <a:latin typeface="Arial Narrow" panose="020B0606020202030204" pitchFamily="34" charset="0"/>
              </a:rPr>
              <a:t>Feasibility:</a:t>
            </a:r>
          </a:p>
          <a:p>
            <a:pPr>
              <a:buFont typeface="Wingdings" panose="05000000000000000000" pitchFamily="2" charset="2"/>
              <a:buChar char="v"/>
            </a:pPr>
            <a:r>
              <a:rPr lang="en-US" sz="1700" cap="none" dirty="0">
                <a:solidFill>
                  <a:srgbClr val="002060"/>
                </a:solidFill>
                <a:latin typeface="Arial Narrow" panose="020B0606020202030204" pitchFamily="34" charset="0"/>
              </a:rPr>
              <a:t>Utilizes available weather datasets and robust Python libraries and can present actionable risks assessments</a:t>
            </a:r>
          </a:p>
          <a:p>
            <a:pPr marL="0" indent="0">
              <a:buNone/>
            </a:pPr>
            <a:r>
              <a:rPr lang="en-US" b="1" cap="none" dirty="0">
                <a:solidFill>
                  <a:srgbClr val="002060"/>
                </a:solidFill>
                <a:latin typeface="Arial Narrow" panose="020B0606020202030204" pitchFamily="34" charset="0"/>
              </a:rPr>
              <a:t>Output:</a:t>
            </a:r>
          </a:p>
          <a:p>
            <a:pPr>
              <a:buFont typeface="Wingdings" panose="05000000000000000000" pitchFamily="2" charset="2"/>
              <a:buChar char="v"/>
            </a:pPr>
            <a:r>
              <a:rPr lang="en-US" sz="1700" cap="none" dirty="0">
                <a:solidFill>
                  <a:srgbClr val="002060"/>
                </a:solidFill>
                <a:latin typeface="Arial Narrow" panose="020B0606020202030204" pitchFamily="34" charset="0"/>
              </a:rPr>
              <a:t>A chart of predicted extreme event probabilities and a table of key weather features that impact them </a:t>
            </a:r>
          </a:p>
          <a:p>
            <a:pPr marL="0" indent="0">
              <a:buNone/>
            </a:pPr>
            <a:r>
              <a:rPr lang="en-US" b="1" cap="none" dirty="0">
                <a:solidFill>
                  <a:srgbClr val="002060"/>
                </a:solidFill>
                <a:latin typeface="Arial Narrow" panose="020B0606020202030204" pitchFamily="34" charset="0"/>
              </a:rPr>
              <a:t>Uniqueness:</a:t>
            </a:r>
          </a:p>
          <a:p>
            <a:pPr>
              <a:buFont typeface="Wingdings" panose="05000000000000000000" pitchFamily="2" charset="2"/>
              <a:buChar char="v"/>
            </a:pPr>
            <a:r>
              <a:rPr lang="en-US" sz="1700" cap="none" dirty="0">
                <a:solidFill>
                  <a:srgbClr val="002060"/>
                </a:solidFill>
                <a:latin typeface="Arial Narrow" panose="020B0606020202030204" pitchFamily="34" charset="0"/>
              </a:rPr>
              <a:t>Emphasizes classification of specific event types and can be a complement of the broader scenario forecasting of option 1.</a:t>
            </a:r>
          </a:p>
          <a:p>
            <a:pPr>
              <a:buFont typeface="Wingdings" panose="05000000000000000000" pitchFamily="2" charset="2"/>
              <a:buChar char="v"/>
            </a:pPr>
            <a:endParaRPr lang="en-US" sz="1800" cap="none" dirty="0">
              <a:solidFill>
                <a:srgbClr val="002060"/>
              </a:solidFill>
              <a:latin typeface="Arial Narrow" panose="020B0606020202030204" pitchFamily="34" charset="0"/>
            </a:endParaRPr>
          </a:p>
        </p:txBody>
      </p:sp>
    </p:spTree>
    <p:extLst>
      <p:ext uri="{BB962C8B-B14F-4D97-AF65-F5344CB8AC3E}">
        <p14:creationId xmlns:p14="http://schemas.microsoft.com/office/powerpoint/2010/main" val="72455686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1118</TotalTime>
  <Words>1414</Words>
  <Application>Microsoft Office PowerPoint</Application>
  <PresentationFormat>Widescreen</PresentationFormat>
  <Paragraphs>107</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Narrow</vt:lpstr>
      <vt:lpstr>Calibri</vt:lpstr>
      <vt:lpstr>Tw Cen MT</vt:lpstr>
      <vt:lpstr>Wingdings</vt:lpstr>
      <vt:lpstr>Droplet</vt:lpstr>
      <vt:lpstr>Using machine learning to predict weather changes: final presentation to climateWins</vt:lpstr>
      <vt:lpstr>Objectives of the project</vt:lpstr>
      <vt:lpstr>Thought experiments on the objectives – option 1</vt:lpstr>
      <vt:lpstr>Thought experiments option 1 – parts to the whole.</vt:lpstr>
      <vt:lpstr>Thought experiments options 2 and 3</vt:lpstr>
      <vt:lpstr>Option 1 - Anomalies detection and trends analysis</vt:lpstr>
      <vt:lpstr>Option 1 – long-term scenario forecasting</vt:lpstr>
      <vt:lpstr>Thought experiment Option 2</vt:lpstr>
      <vt:lpstr>Thought experiment Option 3</vt:lpstr>
      <vt:lpstr>Preference for option 1 </vt:lpstr>
      <vt:lpstr> next steps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Ayodeji Oyinloye</dc:creator>
  <cp:lastModifiedBy>Ayodeji Oyinloye</cp:lastModifiedBy>
  <cp:revision>61</cp:revision>
  <dcterms:created xsi:type="dcterms:W3CDTF">2025-05-30T14:21:13Z</dcterms:created>
  <dcterms:modified xsi:type="dcterms:W3CDTF">2025-05-31T23:08:47Z</dcterms:modified>
</cp:coreProperties>
</file>